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34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Binding sites at P7 overlapping DHS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NfiX(P7)</c:v>
          </c:tx>
          <c:marker>
            <c:symbol val="none"/>
          </c:marker>
          <c:cat>
            <c:strRef>
              <c:f>Sheet1!$G$1:$I$1</c:f>
              <c:strCache>
                <c:ptCount val="3"/>
                <c:pt idx="0">
                  <c:v>P7</c:v>
                </c:pt>
                <c:pt idx="1">
                  <c:v>P14</c:v>
                </c:pt>
                <c:pt idx="2">
                  <c:v>P60</c:v>
                </c:pt>
              </c:strCache>
            </c:strRef>
          </c:cat>
          <c:val>
            <c:numRef>
              <c:f>Sheet1!$G$2:$I$2</c:f>
              <c:numCache>
                <c:formatCode>General</c:formatCode>
                <c:ptCount val="3"/>
                <c:pt idx="0">
                  <c:v>0.14683922349427575</c:v>
                </c:pt>
                <c:pt idx="1">
                  <c:v>0.17284718765555002</c:v>
                </c:pt>
                <c:pt idx="2">
                  <c:v>0.19051767048282728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5F4-48B1-BC29-111098AB7289}"/>
            </c:ext>
          </c:extLst>
        </c:ser>
        <c:ser>
          <c:idx val="1"/>
          <c:order val="1"/>
          <c:tx>
            <c:v>NfiA(P7)</c:v>
          </c:tx>
          <c:marker>
            <c:symbol val="none"/>
          </c:marker>
          <c:cat>
            <c:strRef>
              <c:f>Sheet1!$G$1:$I$1</c:f>
              <c:strCache>
                <c:ptCount val="3"/>
                <c:pt idx="0">
                  <c:v>P7</c:v>
                </c:pt>
                <c:pt idx="1">
                  <c:v>P14</c:v>
                </c:pt>
                <c:pt idx="2">
                  <c:v>P60</c:v>
                </c:pt>
              </c:strCache>
            </c:strRef>
          </c:cat>
          <c:val>
            <c:numRef>
              <c:f>Sheet1!$G$3:$I$3</c:f>
              <c:numCache>
                <c:formatCode>General</c:formatCode>
                <c:ptCount val="3"/>
                <c:pt idx="0">
                  <c:v>0.15942971756925245</c:v>
                </c:pt>
                <c:pt idx="1">
                  <c:v>0.18479969642760341</c:v>
                </c:pt>
                <c:pt idx="2">
                  <c:v>0.20545346126741476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5F4-48B1-BC29-111098AB7289}"/>
            </c:ext>
          </c:extLst>
        </c:ser>
        <c:ser>
          <c:idx val="2"/>
          <c:order val="2"/>
          <c:tx>
            <c:v>NfiB(P7)</c:v>
          </c:tx>
          <c:marker>
            <c:symbol val="none"/>
          </c:marker>
          <c:cat>
            <c:strRef>
              <c:f>Sheet1!$G$1:$I$1</c:f>
              <c:strCache>
                <c:ptCount val="3"/>
                <c:pt idx="0">
                  <c:v>P7</c:v>
                </c:pt>
                <c:pt idx="1">
                  <c:v>P14</c:v>
                </c:pt>
                <c:pt idx="2">
                  <c:v>P60</c:v>
                </c:pt>
              </c:strCache>
            </c:strRef>
          </c:cat>
          <c:val>
            <c:numRef>
              <c:f>Sheet1!$G$4:$I$4</c:f>
              <c:numCache>
                <c:formatCode>General</c:formatCode>
                <c:ptCount val="3"/>
                <c:pt idx="0">
                  <c:v>0.16459669102811281</c:v>
                </c:pt>
                <c:pt idx="1">
                  <c:v>0.19407702999596466</c:v>
                </c:pt>
                <c:pt idx="2">
                  <c:v>0.21649553871676455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5F4-48B1-BC29-111098AB7289}"/>
            </c:ext>
          </c:extLst>
        </c:ser>
        <c:ser>
          <c:idx val="3"/>
          <c:order val="3"/>
          <c:tx>
            <c:v>Math1(P7)</c:v>
          </c:tx>
          <c:marker>
            <c:symbol val="none"/>
          </c:marker>
          <c:cat>
            <c:strRef>
              <c:f>Sheet1!$G$1:$I$1</c:f>
              <c:strCache>
                <c:ptCount val="3"/>
                <c:pt idx="0">
                  <c:v>P7</c:v>
                </c:pt>
                <c:pt idx="1">
                  <c:v>P14</c:v>
                </c:pt>
                <c:pt idx="2">
                  <c:v>P60</c:v>
                </c:pt>
              </c:strCache>
            </c:strRef>
          </c:cat>
          <c:val>
            <c:numRef>
              <c:f>Sheet1!$G$5:$I$5</c:f>
              <c:numCache>
                <c:formatCode>General</c:formatCode>
                <c:ptCount val="3"/>
                <c:pt idx="0">
                  <c:v>0.972877358490566</c:v>
                </c:pt>
                <c:pt idx="1">
                  <c:v>0.89327830188679247</c:v>
                </c:pt>
                <c:pt idx="2">
                  <c:v>0.79587264150943393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5F4-48B1-BC29-111098AB72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1912448"/>
        <c:axId val="135605632"/>
      </c:lineChart>
      <c:catAx>
        <c:axId val="131912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5605632"/>
        <c:crosses val="autoZero"/>
        <c:auto val="1"/>
        <c:lblAlgn val="ctr"/>
        <c:lblOffset val="100"/>
        <c:noMultiLvlLbl val="0"/>
      </c:catAx>
      <c:valAx>
        <c:axId val="135605632"/>
        <c:scaling>
          <c:orientation val="minMax"/>
          <c:max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191244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67BF96-6469-4D90-87B4-55F538B887C2}" type="datetimeFigureOut">
              <a:rPr lang="en-US" smtClean="0"/>
              <a:t>10-Jul-18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487EC-916A-421A-AFBF-9AB9B201D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63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tried</a:t>
            </a:r>
            <a:r>
              <a:rPr lang="en-US" baseline="0" dirty="0" smtClean="0"/>
              <a:t> to look at ENCODE data to see how often TFs bound inaccessible DNA and didn’t observe any patterns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47E74-918D-455A-92C2-192CDE573E4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460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6BCA0-D109-4244-8418-F35ACF3CE12E}" type="datetimeFigureOut">
              <a:rPr lang="en-US" smtClean="0"/>
              <a:t>10-Jul-18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B71D-BEB2-4C0C-994E-4652EBBB3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711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6BCA0-D109-4244-8418-F35ACF3CE12E}" type="datetimeFigureOut">
              <a:rPr lang="en-US" smtClean="0"/>
              <a:t>10-Jul-18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B71D-BEB2-4C0C-994E-4652EBBB3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64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6BCA0-D109-4244-8418-F35ACF3CE12E}" type="datetimeFigureOut">
              <a:rPr lang="en-US" smtClean="0"/>
              <a:t>10-Jul-18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B71D-BEB2-4C0C-994E-4652EBBB3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36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6BCA0-D109-4244-8418-F35ACF3CE12E}" type="datetimeFigureOut">
              <a:rPr lang="en-US" smtClean="0"/>
              <a:t>10-Jul-18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B71D-BEB2-4C0C-994E-4652EBBB3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152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6BCA0-D109-4244-8418-F35ACF3CE12E}" type="datetimeFigureOut">
              <a:rPr lang="en-US" smtClean="0"/>
              <a:t>10-Jul-18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B71D-BEB2-4C0C-994E-4652EBBB3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666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6BCA0-D109-4244-8418-F35ACF3CE12E}" type="datetimeFigureOut">
              <a:rPr lang="en-US" smtClean="0"/>
              <a:t>10-Jul-18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B71D-BEB2-4C0C-994E-4652EBBB3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72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6BCA0-D109-4244-8418-F35ACF3CE12E}" type="datetimeFigureOut">
              <a:rPr lang="en-US" smtClean="0"/>
              <a:t>10-Jul-18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B71D-BEB2-4C0C-994E-4652EBBB3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009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6BCA0-D109-4244-8418-F35ACF3CE12E}" type="datetimeFigureOut">
              <a:rPr lang="en-US" smtClean="0"/>
              <a:t>10-Jul-18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B71D-BEB2-4C0C-994E-4652EBBB3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689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6BCA0-D109-4244-8418-F35ACF3CE12E}" type="datetimeFigureOut">
              <a:rPr lang="en-US" smtClean="0"/>
              <a:t>10-Jul-18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B71D-BEB2-4C0C-994E-4652EBBB3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44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6BCA0-D109-4244-8418-F35ACF3CE12E}" type="datetimeFigureOut">
              <a:rPr lang="en-US" smtClean="0"/>
              <a:t>10-Jul-18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B71D-BEB2-4C0C-994E-4652EBBB3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86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6BCA0-D109-4244-8418-F35ACF3CE12E}" type="datetimeFigureOut">
              <a:rPr lang="en-US" smtClean="0"/>
              <a:t>10-Jul-18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B71D-BEB2-4C0C-994E-4652EBBB3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093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6BCA0-D109-4244-8418-F35ACF3CE12E}" type="datetimeFigureOut">
              <a:rPr lang="en-US" smtClean="0"/>
              <a:t>10-Jul-18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CB71D-BEB2-4C0C-994E-4652EBBB3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3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opics.sciencedirect.com/topics/page/Regulation_of_gene_expression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365760"/>
            <a:ext cx="9875520" cy="792898"/>
          </a:xfrm>
        </p:spPr>
        <p:txBody>
          <a:bodyPr/>
          <a:lstStyle/>
          <a:p>
            <a:r>
              <a:rPr lang="en-US" dirty="0" err="1" smtClean="0"/>
              <a:t>Nfi</a:t>
            </a:r>
            <a:r>
              <a:rPr lang="en-US" dirty="0" smtClean="0"/>
              <a:t> and accessible chromatin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530" y="1620022"/>
            <a:ext cx="11166954" cy="2519204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NfiX</a:t>
            </a:r>
            <a:r>
              <a:rPr lang="en-US" sz="2400" dirty="0" smtClean="0"/>
              <a:t> has low occurrence in accessible chromatin (i.e. DHS sites)</a:t>
            </a:r>
          </a:p>
          <a:p>
            <a:r>
              <a:rPr lang="en-US" sz="2400" dirty="0" smtClean="0"/>
              <a:t>Far lower than </a:t>
            </a:r>
            <a:r>
              <a:rPr lang="en-US" sz="2400" dirty="0" smtClean="0"/>
              <a:t>Math1 (something we were looking at as interacting with </a:t>
            </a:r>
            <a:r>
              <a:rPr lang="en-US" sz="2400" dirty="0" err="1" smtClean="0"/>
              <a:t>Nfix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r>
              <a:rPr lang="en-US" sz="2400" dirty="0" smtClean="0"/>
              <a:t>Sites bound by </a:t>
            </a:r>
            <a:r>
              <a:rPr lang="en-US" sz="2400" dirty="0" err="1" smtClean="0"/>
              <a:t>NfiX</a:t>
            </a:r>
            <a:r>
              <a:rPr lang="en-US" sz="2400" dirty="0" smtClean="0"/>
              <a:t> at P7 appear to </a:t>
            </a:r>
            <a:r>
              <a:rPr lang="en-US" sz="2400" b="1" dirty="0" smtClean="0"/>
              <a:t>open in P14 and P60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371576"/>
              </p:ext>
            </p:extLst>
          </p:nvPr>
        </p:nvGraphicFramePr>
        <p:xfrm>
          <a:off x="455530" y="4517512"/>
          <a:ext cx="512064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4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4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4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4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4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P7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P14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P60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Peaks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NfiA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2941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3409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3790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18447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NfiB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7342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8657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9657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44606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NfiX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1180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1389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1531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8036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Math1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8250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7575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6749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8480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6435376"/>
              </p:ext>
            </p:extLst>
          </p:nvPr>
        </p:nvGraphicFramePr>
        <p:xfrm>
          <a:off x="6561968" y="4139226"/>
          <a:ext cx="5303520" cy="2396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05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137160"/>
            <a:ext cx="9875520" cy="6400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Ascl1 as pioneer </a:t>
            </a:r>
            <a:r>
              <a:rPr lang="en-US" dirty="0" smtClean="0"/>
              <a:t>factor (example)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523" y="868680"/>
            <a:ext cx="11893463" cy="822960"/>
          </a:xfrm>
        </p:spPr>
        <p:txBody>
          <a:bodyPr>
            <a:normAutofit/>
          </a:bodyPr>
          <a:lstStyle/>
          <a:p>
            <a:r>
              <a:rPr lang="en-US" sz="2400" dirty="0"/>
              <a:t>“Ascl1 </a:t>
            </a:r>
            <a:r>
              <a:rPr lang="en-US" sz="2400" dirty="0"/>
              <a:t>binding correlates with activation of </a:t>
            </a:r>
            <a:r>
              <a:rPr lang="en-US" sz="2400" dirty="0"/>
              <a:t>gene transcription</a:t>
            </a:r>
            <a:r>
              <a:rPr lang="en-US" sz="2400" dirty="0"/>
              <a:t>, targeting not only regions of accessible but also of closed chromatin</a:t>
            </a:r>
            <a:r>
              <a:rPr lang="en-US" sz="2400" dirty="0"/>
              <a:t>.” </a:t>
            </a:r>
            <a:endParaRPr lang="en-US" sz="2400" dirty="0"/>
          </a:p>
        </p:txBody>
      </p:sp>
      <p:pic>
        <p:nvPicPr>
          <p:cNvPr id="9218" name="Picture 2" descr="http://ars.els-cdn.com/content/image/1-s2.0-S2211124715001710-fx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4301" y="2889693"/>
            <a:ext cx="3926337" cy="392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1523" y="1691640"/>
            <a:ext cx="118934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“binding of </a:t>
            </a:r>
            <a:r>
              <a:rPr lang="en-US" sz="2400" dirty="0"/>
              <a:t>Ascl1 to DNA precedes a local increase in chromatin accessibility at the regulatory regions of its target genes, providing the first direct link between Ascl1 </a:t>
            </a:r>
            <a:r>
              <a:rPr lang="en-US" sz="2400" dirty="0">
                <a:hlinkClick r:id="rId3"/>
              </a:rPr>
              <a:t>regulation of gene expression</a:t>
            </a:r>
            <a:r>
              <a:rPr lang="en-US" sz="2400" dirty="0"/>
              <a:t> and local changes in chromatin landscape”</a:t>
            </a:r>
          </a:p>
          <a:p>
            <a:endParaRPr lang="en-US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01" y="3398252"/>
            <a:ext cx="4920614" cy="2564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393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137160"/>
            <a:ext cx="9875520" cy="731520"/>
          </a:xfrm>
        </p:spPr>
        <p:txBody>
          <a:bodyPr>
            <a:normAutofit/>
          </a:bodyPr>
          <a:lstStyle/>
          <a:p>
            <a:r>
              <a:rPr lang="en-US" sz="3840" dirty="0"/>
              <a:t>Sites opening from P7</a:t>
            </a:r>
            <a:r>
              <a:rPr lang="en-US" sz="3840" dirty="0">
                <a:sym typeface="Wingdings" panose="05000000000000000000" pitchFamily="2" charset="2"/>
              </a:rPr>
              <a:t>P14</a:t>
            </a:r>
            <a:endParaRPr lang="en-US" sz="384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137" y="1326096"/>
            <a:ext cx="11899726" cy="219371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Given </a:t>
            </a:r>
            <a:r>
              <a:rPr lang="en-US" sz="2400" dirty="0" err="1" smtClean="0"/>
              <a:t>Nfix</a:t>
            </a:r>
            <a:r>
              <a:rPr lang="en-US" sz="2400" dirty="0" smtClean="0"/>
              <a:t> binding sites at P7, do any become accessible at P14 given the DHS data?</a:t>
            </a:r>
          </a:p>
          <a:p>
            <a:r>
              <a:rPr lang="en-US" sz="2400" b="1" dirty="0" smtClean="0"/>
              <a:t>39 </a:t>
            </a:r>
            <a:r>
              <a:rPr lang="en-US" sz="2400" b="1" dirty="0"/>
              <a:t>genes </a:t>
            </a:r>
            <a:r>
              <a:rPr lang="en-US" sz="2400" dirty="0"/>
              <a:t>are targeted by </a:t>
            </a:r>
            <a:r>
              <a:rPr lang="en-US" sz="2400" dirty="0" err="1"/>
              <a:t>NfiX</a:t>
            </a:r>
            <a:r>
              <a:rPr lang="en-US" sz="2400" dirty="0"/>
              <a:t> binding sites that occur at regions which are open in P14 but not </a:t>
            </a:r>
            <a:r>
              <a:rPr lang="en-US" sz="2400" dirty="0" smtClean="0"/>
              <a:t>P7</a:t>
            </a:r>
          </a:p>
          <a:p>
            <a:r>
              <a:rPr lang="en-US" sz="2400" dirty="0" smtClean="0"/>
              <a:t>Many seem relevant to differentiation, development and neural function</a:t>
            </a:r>
            <a:endParaRPr lang="en-US" sz="2400" dirty="0"/>
          </a:p>
          <a:p>
            <a:r>
              <a:rPr lang="en-US" sz="2000" dirty="0" smtClean="0"/>
              <a:t>(Analysis would have to be rerun to apply updated techniques and improve confidence in outcome)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707617"/>
              </p:ext>
            </p:extLst>
          </p:nvPr>
        </p:nvGraphicFramePr>
        <p:xfrm>
          <a:off x="746760" y="3583504"/>
          <a:ext cx="10698480" cy="1572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7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7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73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73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73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73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373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572768">
                <a:tc>
                  <a:txBody>
                    <a:bodyPr/>
                    <a:lstStyle/>
                    <a:p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Plekhd1</a:t>
                      </a:r>
                    </a:p>
                    <a:p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Rgs3</a:t>
                      </a:r>
                    </a:p>
                    <a:p>
                      <a:r>
                        <a:rPr lang="en-US" sz="1900" b="1" dirty="0" smtClean="0">
                          <a:solidFill>
                            <a:schemeClr val="tx1"/>
                          </a:solidFill>
                        </a:rPr>
                        <a:t>Plxna4</a:t>
                      </a:r>
                    </a:p>
                    <a:p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Iqsec1</a:t>
                      </a:r>
                    </a:p>
                    <a:p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Cacna1c</a:t>
                      </a:r>
                    </a:p>
                  </a:txBody>
                  <a:tcPr marL="109728" marR="109728" marT="54864" marB="5486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tx1"/>
                          </a:solidFill>
                        </a:rPr>
                        <a:t>Scn1b</a:t>
                      </a:r>
                    </a:p>
                    <a:p>
                      <a:r>
                        <a:rPr lang="en-US" sz="1900" b="1" dirty="0" err="1" smtClean="0">
                          <a:solidFill>
                            <a:schemeClr val="tx1"/>
                          </a:solidFill>
                        </a:rPr>
                        <a:t>Rgma</a:t>
                      </a:r>
                      <a:endParaRPr lang="en-US" sz="19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900" b="1" dirty="0" smtClean="0">
                          <a:solidFill>
                            <a:schemeClr val="tx1"/>
                          </a:solidFill>
                        </a:rPr>
                        <a:t>B3gat1</a:t>
                      </a:r>
                    </a:p>
                    <a:p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Cacna1e</a:t>
                      </a:r>
                    </a:p>
                    <a:p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Grm4</a:t>
                      </a:r>
                    </a:p>
                  </a:txBody>
                  <a:tcPr marL="109728" marR="109728" marT="54864" marB="5486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0" dirty="0" err="1" smtClean="0">
                          <a:solidFill>
                            <a:schemeClr val="tx1"/>
                          </a:solidFill>
                        </a:rPr>
                        <a:t>Ptprm</a:t>
                      </a:r>
                      <a:endParaRPr lang="en-US" sz="19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Col5a1</a:t>
                      </a:r>
                    </a:p>
                    <a:p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Fbxo2</a:t>
                      </a:r>
                    </a:p>
                    <a:p>
                      <a:r>
                        <a:rPr lang="en-US" sz="1900" b="0" dirty="0" err="1" smtClean="0">
                          <a:solidFill>
                            <a:schemeClr val="tx1"/>
                          </a:solidFill>
                        </a:rPr>
                        <a:t>Cpz</a:t>
                      </a:r>
                      <a:endParaRPr lang="en-US" sz="19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900" b="1" dirty="0" err="1" smtClean="0">
                          <a:solidFill>
                            <a:schemeClr val="tx1"/>
                          </a:solidFill>
                        </a:rPr>
                        <a:t>Lfng</a:t>
                      </a:r>
                      <a:endParaRPr lang="en-US" sz="1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09728" marR="109728" marT="54864" marB="5486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Slc41a3</a:t>
                      </a:r>
                    </a:p>
                    <a:p>
                      <a:r>
                        <a:rPr lang="en-US" sz="1900" b="1" dirty="0" smtClean="0">
                          <a:solidFill>
                            <a:schemeClr val="tx1"/>
                          </a:solidFill>
                        </a:rPr>
                        <a:t>Itsn1</a:t>
                      </a:r>
                    </a:p>
                    <a:p>
                      <a:r>
                        <a:rPr lang="en-US" sz="1900" b="1" dirty="0" smtClean="0">
                          <a:solidFill>
                            <a:schemeClr val="tx1"/>
                          </a:solidFill>
                        </a:rPr>
                        <a:t>Ptprz1</a:t>
                      </a:r>
                    </a:p>
                    <a:p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Loxl1</a:t>
                      </a:r>
                    </a:p>
                    <a:p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Mmp17</a:t>
                      </a:r>
                    </a:p>
                  </a:txBody>
                  <a:tcPr marL="109728" marR="109728" marT="54864" marB="5486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0" dirty="0" err="1" smtClean="0">
                          <a:solidFill>
                            <a:schemeClr val="tx1"/>
                          </a:solidFill>
                        </a:rPr>
                        <a:t>Rxra</a:t>
                      </a:r>
                      <a:endParaRPr lang="en-US" sz="19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900" b="1" dirty="0" err="1" smtClean="0">
                          <a:solidFill>
                            <a:schemeClr val="tx1"/>
                          </a:solidFill>
                        </a:rPr>
                        <a:t>Pdgfc</a:t>
                      </a:r>
                      <a:endParaRPr lang="en-US" sz="19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Kmt2a</a:t>
                      </a:r>
                    </a:p>
                    <a:p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Sgsm1</a:t>
                      </a:r>
                    </a:p>
                    <a:p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Aqp1</a:t>
                      </a:r>
                    </a:p>
                  </a:txBody>
                  <a:tcPr marL="109728" marR="109728" marT="54864" marB="5486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Ror2</a:t>
                      </a:r>
                    </a:p>
                    <a:p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Mboat1</a:t>
                      </a:r>
                    </a:p>
                    <a:p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Ier5</a:t>
                      </a:r>
                    </a:p>
                    <a:p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Itgb5</a:t>
                      </a:r>
                    </a:p>
                    <a:p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Ksr2</a:t>
                      </a:r>
                    </a:p>
                  </a:txBody>
                  <a:tcPr marL="109728" marR="109728" marT="54864" marB="5486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Tspan11</a:t>
                      </a:r>
                    </a:p>
                    <a:p>
                      <a:r>
                        <a:rPr lang="en-US" sz="1900" b="1" dirty="0" smtClean="0">
                          <a:solidFill>
                            <a:schemeClr val="tx1"/>
                          </a:solidFill>
                        </a:rPr>
                        <a:t>Unc13a</a:t>
                      </a:r>
                    </a:p>
                    <a:p>
                      <a:r>
                        <a:rPr lang="en-US" sz="1900" b="1" dirty="0" smtClean="0">
                          <a:solidFill>
                            <a:schemeClr val="tx1"/>
                          </a:solidFill>
                        </a:rPr>
                        <a:t>Sik1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>
                          <a:solidFill>
                            <a:schemeClr val="tx1"/>
                          </a:solidFill>
                        </a:rPr>
                        <a:t>Wwc1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Tmem132b</a:t>
                      </a:r>
                      <a:endParaRPr lang="en-US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L="109728" marR="109728" marT="54864" marB="5486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0" dirty="0" err="1" smtClean="0">
                          <a:solidFill>
                            <a:schemeClr val="tx1"/>
                          </a:solidFill>
                        </a:rPr>
                        <a:t>Vwf</a:t>
                      </a:r>
                      <a:endParaRPr lang="en-US" sz="19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Ptpn3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>
                          <a:solidFill>
                            <a:schemeClr val="tx1"/>
                          </a:solidFill>
                        </a:rPr>
                        <a:t>Rbfox3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>
                          <a:solidFill>
                            <a:schemeClr val="tx1"/>
                          </a:solidFill>
                        </a:rPr>
                        <a:t>Arid1a</a:t>
                      </a:r>
                    </a:p>
                    <a:p>
                      <a:endParaRPr lang="en-US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L="109728" marR="109728" marT="54864" marB="5486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933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172" y="143216"/>
            <a:ext cx="3104923" cy="9144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Pioneer factors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172" y="1234440"/>
            <a:ext cx="11228348" cy="5212080"/>
          </a:xfrm>
        </p:spPr>
        <p:txBody>
          <a:bodyPr>
            <a:normAutofit/>
          </a:bodyPr>
          <a:lstStyle/>
          <a:p>
            <a:r>
              <a:rPr lang="en-US" sz="2400" dirty="0"/>
              <a:t>Transcription factors that can directly bind inaccessible chromatin</a:t>
            </a:r>
          </a:p>
          <a:p>
            <a:r>
              <a:rPr lang="en-US" sz="2400" dirty="0"/>
              <a:t>Can actively open local chromatin</a:t>
            </a:r>
          </a:p>
          <a:p>
            <a:pPr lvl="1"/>
            <a:r>
              <a:rPr lang="en-US" dirty="0"/>
              <a:t>Make it accessible to other </a:t>
            </a:r>
            <a:r>
              <a:rPr lang="en-US" dirty="0" smtClean="0"/>
              <a:t>factors</a:t>
            </a:r>
          </a:p>
          <a:p>
            <a:pPr lvl="1"/>
            <a:endParaRPr lang="en-US" dirty="0"/>
          </a:p>
          <a:p>
            <a:r>
              <a:rPr lang="en-US" sz="2400" b="1" dirty="0"/>
              <a:t>Other </a:t>
            </a:r>
            <a:r>
              <a:rPr lang="en-US" sz="2400" b="1" dirty="0" smtClean="0"/>
              <a:t>criteria</a:t>
            </a:r>
            <a:endParaRPr lang="en-US" sz="2400" dirty="0"/>
          </a:p>
          <a:p>
            <a:pPr lvl="1"/>
            <a:r>
              <a:rPr lang="en-US" dirty="0" smtClean="0"/>
              <a:t>Bind to genome </a:t>
            </a:r>
            <a:r>
              <a:rPr lang="en-US" dirty="0"/>
              <a:t>for period </a:t>
            </a:r>
            <a:r>
              <a:rPr lang="en-US" b="1" dirty="0"/>
              <a:t>prior to activation </a:t>
            </a:r>
            <a:r>
              <a:rPr lang="en-US" dirty="0" smtClean="0"/>
              <a:t>(accessibility/transcription)</a:t>
            </a:r>
          </a:p>
          <a:p>
            <a:pPr lvl="1"/>
            <a:r>
              <a:rPr lang="en-US" dirty="0" smtClean="0"/>
              <a:t>Bind to genome </a:t>
            </a:r>
            <a:r>
              <a:rPr lang="en-US" b="1" dirty="0"/>
              <a:t>prior to other factors binding</a:t>
            </a:r>
          </a:p>
          <a:p>
            <a:endParaRPr lang="en-US" sz="2400" dirty="0" smtClean="0"/>
          </a:p>
          <a:p>
            <a:r>
              <a:rPr lang="en-US" sz="2400" dirty="0" smtClean="0"/>
              <a:t>Could NFIX </a:t>
            </a:r>
            <a:r>
              <a:rPr lang="en-US" sz="2400" dirty="0"/>
              <a:t>be a pioneer factor</a:t>
            </a:r>
            <a:r>
              <a:rPr lang="en-US" sz="2400" dirty="0" smtClean="0"/>
              <a:t>?</a:t>
            </a:r>
          </a:p>
          <a:p>
            <a:pPr lvl="1"/>
            <a:r>
              <a:rPr lang="en-US" dirty="0" smtClean="0"/>
              <a:t>Majority of NFIX binding events are to inaccessible DNA</a:t>
            </a:r>
          </a:p>
          <a:p>
            <a:pPr lvl="1"/>
            <a:r>
              <a:rPr lang="en-US" dirty="0" smtClean="0"/>
              <a:t>Temporal accessibility data showed evidence of NFIX binding sites becoming accessible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55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95" y="228601"/>
            <a:ext cx="5621642" cy="731520"/>
          </a:xfrm>
        </p:spPr>
        <p:txBody>
          <a:bodyPr>
            <a:normAutofit/>
          </a:bodyPr>
          <a:lstStyle/>
          <a:p>
            <a:r>
              <a:rPr lang="en-US" sz="3600" b="1" dirty="0"/>
              <a:t>NFIX binds inaccessible DNA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34440"/>
            <a:ext cx="11795760" cy="53949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Individual examples of pioneer factors exist but could you do a global scan?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sz="2400" dirty="0"/>
              <a:t>Data requirements</a:t>
            </a:r>
            <a:endParaRPr lang="en-US" sz="2400" b="1" dirty="0"/>
          </a:p>
          <a:p>
            <a:pPr lvl="1"/>
            <a:r>
              <a:rPr lang="en-US" sz="2200" dirty="0"/>
              <a:t>Temporal</a:t>
            </a:r>
          </a:p>
          <a:p>
            <a:pPr lvl="1"/>
            <a:r>
              <a:rPr lang="en-US" sz="2200" dirty="0"/>
              <a:t>Accessibility </a:t>
            </a:r>
            <a:r>
              <a:rPr lang="en-US" sz="2200" b="1" dirty="0"/>
              <a:t>AND</a:t>
            </a:r>
            <a:r>
              <a:rPr lang="en-US" sz="2200" dirty="0"/>
              <a:t> RNA</a:t>
            </a:r>
          </a:p>
          <a:p>
            <a:pPr lvl="1"/>
            <a:r>
              <a:rPr lang="en-US" sz="2200" dirty="0"/>
              <a:t>Known sequence motifs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sz="2400" dirty="0"/>
              <a:t>Filtering criteria left next to no data</a:t>
            </a:r>
          </a:p>
          <a:p>
            <a:pPr lvl="1"/>
            <a:r>
              <a:rPr lang="en-US" sz="2200" dirty="0"/>
              <a:t>Few transcription factors showed expression changes over time points</a:t>
            </a:r>
          </a:p>
          <a:p>
            <a:pPr lvl="1"/>
            <a:r>
              <a:rPr lang="en-US" sz="2200" dirty="0"/>
              <a:t>Even fewer had known motifs (essential to ID binding locations)</a:t>
            </a:r>
          </a:p>
          <a:p>
            <a:pPr lvl="1"/>
            <a:endParaRPr lang="en-US" dirty="0"/>
          </a:p>
          <a:p>
            <a:pPr lvl="2"/>
            <a:endParaRPr lang="en-US" sz="18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041" y="1990184"/>
            <a:ext cx="6712597" cy="301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709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46" y="365125"/>
            <a:ext cx="11820588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G</a:t>
            </a:r>
            <a:r>
              <a:rPr lang="en-US" sz="3600" b="1" dirty="0" smtClean="0"/>
              <a:t>raph </a:t>
            </a:r>
            <a:r>
              <a:rPr lang="en-US" sz="3600" b="1" dirty="0"/>
              <a:t>theory inspired framework to explore patterns and relationships of </a:t>
            </a:r>
            <a:r>
              <a:rPr lang="en-US" sz="3600" b="1" dirty="0" smtClean="0"/>
              <a:t>interaction networks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446" y="1825624"/>
            <a:ext cx="11196354" cy="484162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ym typeface="Wingdings" panose="05000000000000000000" pitchFamily="2" charset="2"/>
              </a:rPr>
              <a:t>DNA loops, distal interactions, chromosome conformation capture</a:t>
            </a:r>
          </a:p>
          <a:p>
            <a:pPr lvl="1"/>
            <a:r>
              <a:rPr lang="en-US" sz="2200" dirty="0" err="1" smtClean="0"/>
              <a:t>ChIA</a:t>
            </a:r>
            <a:r>
              <a:rPr lang="en-US" sz="2200" dirty="0" smtClean="0"/>
              <a:t>-PET, 3C, 4C, 5C, Hi-C, </a:t>
            </a:r>
            <a:r>
              <a:rPr lang="en-US" sz="2200" dirty="0" err="1" smtClean="0"/>
              <a:t>CHi</a:t>
            </a:r>
            <a:r>
              <a:rPr lang="en-US" sz="2200" dirty="0" smtClean="0"/>
              <a:t>-C</a:t>
            </a:r>
          </a:p>
          <a:p>
            <a:r>
              <a:rPr lang="en-US" sz="2400" dirty="0" smtClean="0"/>
              <a:t>No data structure able to store paired output data</a:t>
            </a:r>
          </a:p>
          <a:p>
            <a:r>
              <a:rPr lang="en-US" sz="2400" dirty="0" smtClean="0"/>
              <a:t>Pairs often treated independently</a:t>
            </a:r>
          </a:p>
          <a:p>
            <a:r>
              <a:rPr lang="en-US" sz="2400" dirty="0" smtClean="0"/>
              <a:t>Consider </a:t>
            </a:r>
            <a:r>
              <a:rPr lang="en-US" sz="2400" b="1" dirty="0" smtClean="0"/>
              <a:t>higher order structure</a:t>
            </a:r>
          </a:p>
          <a:p>
            <a:pPr lvl="1"/>
            <a:r>
              <a:rPr lang="en-US" sz="2200" dirty="0" smtClean="0"/>
              <a:t>Interpret interactions as </a:t>
            </a:r>
            <a:r>
              <a:rPr lang="en-US" sz="2200" b="1" dirty="0" smtClean="0"/>
              <a:t>graphs/networks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728" y="3251872"/>
            <a:ext cx="5196347" cy="3342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28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816" y="179550"/>
            <a:ext cx="3956344" cy="868362"/>
          </a:xfrm>
        </p:spPr>
        <p:txBody>
          <a:bodyPr>
            <a:normAutofit/>
          </a:bodyPr>
          <a:lstStyle/>
          <a:p>
            <a:r>
              <a:rPr lang="en-US" sz="3600" b="1" dirty="0"/>
              <a:t>Why graph theory?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79336"/>
            <a:ext cx="11887200" cy="1739479"/>
          </a:xfrm>
        </p:spPr>
        <p:txBody>
          <a:bodyPr>
            <a:normAutofit/>
          </a:bodyPr>
          <a:lstStyle/>
          <a:p>
            <a:r>
              <a:rPr lang="en-US" sz="2400" dirty="0"/>
              <a:t>Paired data forms a higher order structure: a </a:t>
            </a:r>
            <a:r>
              <a:rPr lang="en-US" sz="2400" b="1" dirty="0"/>
              <a:t>complex graph</a:t>
            </a:r>
          </a:p>
          <a:p>
            <a:pPr lvl="1"/>
            <a:r>
              <a:rPr lang="en-US" sz="2200" dirty="0"/>
              <a:t>Nodes exist with higher than average number of edges</a:t>
            </a:r>
          </a:p>
          <a:p>
            <a:r>
              <a:rPr lang="en-US" sz="2400" dirty="0"/>
              <a:t>Provides more information than individual pairs</a:t>
            </a:r>
          </a:p>
          <a:p>
            <a:pPr lvl="1"/>
            <a:r>
              <a:rPr lang="en-US" sz="2200" dirty="0"/>
              <a:t>Allows exploration of different types of patterns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108653"/>
            <a:ext cx="10969090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33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723" y="312171"/>
            <a:ext cx="2470697" cy="91712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Challenges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59406"/>
            <a:ext cx="11887200" cy="5261433"/>
          </a:xfrm>
        </p:spPr>
        <p:txBody>
          <a:bodyPr>
            <a:normAutofit/>
          </a:bodyPr>
          <a:lstStyle/>
          <a:p>
            <a:r>
              <a:rPr lang="en-US" b="1" dirty="0" smtClean="0"/>
              <a:t>Aim: </a:t>
            </a:r>
            <a:r>
              <a:rPr lang="en-US" dirty="0" smtClean="0"/>
              <a:t>Identify </a:t>
            </a:r>
            <a:r>
              <a:rPr lang="en-US" dirty="0"/>
              <a:t>biologically relevant </a:t>
            </a:r>
            <a:r>
              <a:rPr lang="en-US" b="1" dirty="0"/>
              <a:t>target genes </a:t>
            </a:r>
            <a:r>
              <a:rPr lang="en-US" dirty="0"/>
              <a:t>and/or </a:t>
            </a:r>
            <a:r>
              <a:rPr lang="en-US" b="1" dirty="0"/>
              <a:t>interactions</a:t>
            </a:r>
          </a:p>
          <a:p>
            <a:endParaRPr lang="en-US" dirty="0" smtClean="0"/>
          </a:p>
          <a:p>
            <a:r>
              <a:rPr lang="en-US" dirty="0" smtClean="0"/>
              <a:t>Example patterns evaluated</a:t>
            </a:r>
          </a:p>
          <a:p>
            <a:pPr lvl="1"/>
            <a:r>
              <a:rPr lang="en-US" dirty="0" smtClean="0"/>
              <a:t>Node degree and expression</a:t>
            </a:r>
          </a:p>
          <a:p>
            <a:pPr lvl="1"/>
            <a:r>
              <a:rPr lang="en-US" dirty="0" smtClean="0"/>
              <a:t>Graph complexity and cell type specificity</a:t>
            </a:r>
          </a:p>
          <a:p>
            <a:pPr lvl="1"/>
            <a:r>
              <a:rPr lang="en-US" dirty="0" smtClean="0"/>
              <a:t>Epigenetic patterns shared between linked nodes</a:t>
            </a:r>
          </a:p>
          <a:p>
            <a:pPr lvl="1"/>
            <a:r>
              <a:rPr lang="en-US" dirty="0" smtClean="0"/>
              <a:t>Epigenetic patterns on graph edges</a:t>
            </a:r>
          </a:p>
          <a:p>
            <a:endParaRPr lang="en-US" dirty="0"/>
          </a:p>
          <a:p>
            <a:r>
              <a:rPr lang="en-US" dirty="0" smtClean="0"/>
              <a:t>Challenging </a:t>
            </a:r>
            <a:r>
              <a:rPr lang="en-US" dirty="0"/>
              <a:t>to validate </a:t>
            </a:r>
          </a:p>
          <a:p>
            <a:pPr lvl="1"/>
            <a:r>
              <a:rPr lang="en-US" dirty="0" smtClean="0"/>
              <a:t>Trouble finding true interactions</a:t>
            </a:r>
          </a:p>
          <a:p>
            <a:pPr lvl="1"/>
            <a:r>
              <a:rPr lang="en-US" dirty="0" smtClean="0"/>
              <a:t>Trouble confirming biological significance of target gene sets</a:t>
            </a:r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802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527</Words>
  <Application>Microsoft Office PowerPoint</Application>
  <PresentationFormat>Widescreen</PresentationFormat>
  <Paragraphs>128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Nfi and accessible chromatin</vt:lpstr>
      <vt:lpstr>Ascl1 as pioneer factor (example)</vt:lpstr>
      <vt:lpstr>Sites opening from P7P14</vt:lpstr>
      <vt:lpstr>Pioneer factors</vt:lpstr>
      <vt:lpstr>NFIX binds inaccessible DNA</vt:lpstr>
      <vt:lpstr>Graph theory inspired framework to explore patterns and relationships of interaction networks</vt:lpstr>
      <vt:lpstr>Why graph theory?</vt:lpstr>
      <vt:lpstr>Challenges</vt:lpstr>
    </vt:vector>
  </TitlesOfParts>
  <Company>The University of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aesseb</dc:creator>
  <cp:lastModifiedBy>aesseb</cp:lastModifiedBy>
  <cp:revision>5</cp:revision>
  <dcterms:created xsi:type="dcterms:W3CDTF">2018-07-10T03:57:07Z</dcterms:created>
  <dcterms:modified xsi:type="dcterms:W3CDTF">2018-07-10T05:32:36Z</dcterms:modified>
</cp:coreProperties>
</file>