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C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63"/>
    <p:restoredTop sz="94666"/>
  </p:normalViewPr>
  <p:slideViewPr>
    <p:cSldViewPr snapToGrid="0" snapToObjects="1">
      <p:cViewPr varScale="1">
        <p:scale>
          <a:sx n="150" d="100"/>
          <a:sy n="150" d="100"/>
        </p:scale>
        <p:origin x="16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C53000-9E89-1249-8AC0-9D8AEDC6ADF1}" type="datetimeFigureOut">
              <a:rPr lang="en-AU" smtClean="0"/>
              <a:t>10/8/17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0FB9B0-5B81-1049-9F60-C301373E8BB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5404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2316-64F4-DE43-A0E4-246F0E00716D}" type="datetimeFigureOut">
              <a:rPr lang="en-AU" smtClean="0"/>
              <a:t>10/8/17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9D3A-CF28-834F-95A7-738A78A2C0A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2102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2316-64F4-DE43-A0E4-246F0E00716D}" type="datetimeFigureOut">
              <a:rPr lang="en-AU" smtClean="0"/>
              <a:t>10/8/17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9D3A-CF28-834F-95A7-738A78A2C0A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13645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2316-64F4-DE43-A0E4-246F0E00716D}" type="datetimeFigureOut">
              <a:rPr lang="en-AU" smtClean="0"/>
              <a:t>10/8/17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9D3A-CF28-834F-95A7-738A78A2C0A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4846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2316-64F4-DE43-A0E4-246F0E00716D}" type="datetimeFigureOut">
              <a:rPr lang="en-AU" smtClean="0"/>
              <a:t>10/8/17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9D3A-CF28-834F-95A7-738A78A2C0A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06896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2316-64F4-DE43-A0E4-246F0E00716D}" type="datetimeFigureOut">
              <a:rPr lang="en-AU" smtClean="0"/>
              <a:t>10/8/17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9D3A-CF28-834F-95A7-738A78A2C0A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50198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2316-64F4-DE43-A0E4-246F0E00716D}" type="datetimeFigureOut">
              <a:rPr lang="en-AU" smtClean="0"/>
              <a:t>10/8/17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9D3A-CF28-834F-95A7-738A78A2C0A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92378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2316-64F4-DE43-A0E4-246F0E00716D}" type="datetimeFigureOut">
              <a:rPr lang="en-AU" smtClean="0"/>
              <a:t>10/8/17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9D3A-CF28-834F-95A7-738A78A2C0A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56751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2316-64F4-DE43-A0E4-246F0E00716D}" type="datetimeFigureOut">
              <a:rPr lang="en-AU" smtClean="0"/>
              <a:t>10/8/17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9D3A-CF28-834F-95A7-738A78A2C0A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8071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2316-64F4-DE43-A0E4-246F0E00716D}" type="datetimeFigureOut">
              <a:rPr lang="en-AU" smtClean="0"/>
              <a:t>10/8/17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9D3A-CF28-834F-95A7-738A78A2C0A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88466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2316-64F4-DE43-A0E4-246F0E00716D}" type="datetimeFigureOut">
              <a:rPr lang="en-AU" smtClean="0"/>
              <a:t>10/8/17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9D3A-CF28-834F-95A7-738A78A2C0A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16621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2316-64F4-DE43-A0E4-246F0E00716D}" type="datetimeFigureOut">
              <a:rPr lang="en-AU" smtClean="0"/>
              <a:t>10/8/17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9D3A-CF28-834F-95A7-738A78A2C0A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44146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52316-64F4-DE43-A0E4-246F0E00716D}" type="datetimeFigureOut">
              <a:rPr lang="en-AU" smtClean="0"/>
              <a:t>10/8/17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A9D3A-CF28-834F-95A7-738A78A2C0A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71371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/ENResource/p57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7"/>
          <a:stretch/>
        </p:blipFill>
        <p:spPr>
          <a:xfrm>
            <a:off x="299891" y="649533"/>
            <a:ext cx="5965442" cy="5969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256866" y="937002"/>
            <a:ext cx="59351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145 Sequences</a:t>
            </a:r>
          </a:p>
          <a:p>
            <a:endParaRPr lang="en-AU" dirty="0" smtClean="0"/>
          </a:p>
          <a:p>
            <a:endParaRPr lang="en-AU" dirty="0"/>
          </a:p>
          <a:p>
            <a:r>
              <a:rPr lang="en-AU" dirty="0" smtClean="0"/>
              <a:t>H1: Evolutionary age increases thermostability </a:t>
            </a:r>
          </a:p>
          <a:p>
            <a:r>
              <a:rPr lang="en-AU" dirty="0" smtClean="0"/>
              <a:t>H2: Reduction of the number of amino acids increases thermostability</a:t>
            </a:r>
            <a:endParaRPr lang="en-AU" dirty="0"/>
          </a:p>
        </p:txBody>
      </p:sp>
      <p:sp>
        <p:nvSpPr>
          <p:cNvPr id="7" name="TextBox 6"/>
          <p:cNvSpPr txBox="1"/>
          <p:nvPr/>
        </p:nvSpPr>
        <p:spPr>
          <a:xfrm>
            <a:off x="6265333" y="187868"/>
            <a:ext cx="43010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u="sng" dirty="0" smtClean="0"/>
              <a:t>Cytochrome P450 2U1 family</a:t>
            </a:r>
            <a:endParaRPr lang="en-AU" sz="2400" u="sng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663"/>
          <a:stretch/>
        </p:blipFill>
        <p:spPr>
          <a:xfrm>
            <a:off x="6265333" y="2810081"/>
            <a:ext cx="5063067" cy="96256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27"/>
          <a:stretch/>
        </p:blipFill>
        <p:spPr>
          <a:xfrm>
            <a:off x="6349999" y="3970868"/>
            <a:ext cx="5096933" cy="96256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485465" y="3495650"/>
            <a:ext cx="22436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 smtClean="0"/>
              <a:t>Variable region 1</a:t>
            </a:r>
            <a:endParaRPr lang="en-AU" sz="1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8949264" y="3498595"/>
            <a:ext cx="22436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 smtClean="0"/>
              <a:t>Variable region 2</a:t>
            </a:r>
            <a:endParaRPr lang="en-AU" sz="1200" b="1" dirty="0"/>
          </a:p>
        </p:txBody>
      </p:sp>
    </p:spTree>
    <p:extLst>
      <p:ext uri="{BB962C8B-B14F-4D97-AF65-F5344CB8AC3E}">
        <p14:creationId xmlns:p14="http://schemas.microsoft.com/office/powerpoint/2010/main" val="1530120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/ENResource/p57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7"/>
          <a:stretch/>
        </p:blipFill>
        <p:spPr>
          <a:xfrm>
            <a:off x="846666" y="2908321"/>
            <a:ext cx="3716867" cy="371908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2400" y="577798"/>
            <a:ext cx="1181946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solidFill>
                  <a:srgbClr val="FF2C6D"/>
                </a:solidFill>
              </a:rPr>
              <a:t>Ancestor 1: </a:t>
            </a:r>
            <a:r>
              <a:rPr lang="en-AU" sz="1600" dirty="0" smtClean="0"/>
              <a:t>Joint reconstruction of root node. 							(483 amino acids)</a:t>
            </a:r>
            <a:br>
              <a:rPr lang="en-AU" sz="1600" dirty="0" smtClean="0"/>
            </a:br>
            <a:r>
              <a:rPr lang="en-AU" sz="1600" dirty="0" smtClean="0">
                <a:solidFill>
                  <a:srgbClr val="FF2C6D"/>
                </a:solidFill>
              </a:rPr>
              <a:t>Ancestor 2: </a:t>
            </a:r>
            <a:r>
              <a:rPr lang="en-AU" sz="1600" dirty="0"/>
              <a:t>J</a:t>
            </a:r>
            <a:r>
              <a:rPr lang="en-AU" sz="1600" dirty="0" smtClean="0"/>
              <a:t>oint reconstruction of root node with variable region one removed. 				(461 amino acids)</a:t>
            </a:r>
            <a:br>
              <a:rPr lang="en-AU" sz="1600" dirty="0" smtClean="0"/>
            </a:br>
            <a:r>
              <a:rPr lang="en-AU" sz="1600" dirty="0" smtClean="0">
                <a:solidFill>
                  <a:srgbClr val="FF2C6D"/>
                </a:solidFill>
              </a:rPr>
              <a:t>Ancestor 3: </a:t>
            </a:r>
            <a:r>
              <a:rPr lang="en-AU" sz="1600" dirty="0" smtClean="0"/>
              <a:t>Joint reconstruction of the fish ancestor with insert / insert.					(487 amino acids)</a:t>
            </a:r>
            <a:br>
              <a:rPr lang="en-AU" sz="1600" dirty="0" smtClean="0"/>
            </a:br>
            <a:r>
              <a:rPr lang="en-AU" sz="1600" dirty="0" smtClean="0">
                <a:solidFill>
                  <a:srgbClr val="FF2C6D"/>
                </a:solidFill>
              </a:rPr>
              <a:t>Ancestor 4: </a:t>
            </a:r>
            <a:r>
              <a:rPr lang="en-AU" sz="1600" dirty="0" smtClean="0"/>
              <a:t>Joint reconstruction of the fish ancestor with insert / delete. 					(483 amino acids)</a:t>
            </a:r>
            <a:br>
              <a:rPr lang="en-AU" sz="1600" dirty="0" smtClean="0"/>
            </a:br>
            <a:r>
              <a:rPr lang="en-AU" sz="1600" dirty="0" smtClean="0">
                <a:solidFill>
                  <a:srgbClr val="FF2C6D"/>
                </a:solidFill>
              </a:rPr>
              <a:t>Ancestor 5: </a:t>
            </a:r>
            <a:r>
              <a:rPr lang="en-AU" sz="1600" dirty="0" smtClean="0"/>
              <a:t>Joint reconstruction of the fish ancestor with delete / insert. 					(475 amino acids)</a:t>
            </a:r>
            <a:br>
              <a:rPr lang="en-AU" sz="1600" dirty="0" smtClean="0"/>
            </a:br>
            <a:r>
              <a:rPr lang="en-AU" sz="1600" dirty="0" smtClean="0">
                <a:solidFill>
                  <a:srgbClr val="FF2C6D"/>
                </a:solidFill>
              </a:rPr>
              <a:t>Ancestor 6: </a:t>
            </a:r>
            <a:r>
              <a:rPr lang="en-AU" sz="1600" dirty="0" smtClean="0"/>
              <a:t>Joint reconstruction of the fish ancestor with delete / delete. 					(471 amino acids)</a:t>
            </a:r>
            <a:br>
              <a:rPr lang="en-AU" sz="1600" dirty="0" smtClean="0"/>
            </a:br>
            <a:r>
              <a:rPr lang="en-AU" sz="1600" dirty="0" smtClean="0">
                <a:solidFill>
                  <a:srgbClr val="FF2C6D"/>
                </a:solidFill>
              </a:rPr>
              <a:t>Ancestor 7: </a:t>
            </a:r>
            <a:r>
              <a:rPr lang="en-AU" sz="1600" dirty="0"/>
              <a:t>J</a:t>
            </a:r>
            <a:r>
              <a:rPr lang="en-AU" sz="1600" dirty="0" smtClean="0"/>
              <a:t>oint reconstruction of root node with alternative pathway through variable region one. 		(485 amino acids)</a:t>
            </a:r>
          </a:p>
          <a:p>
            <a:r>
              <a:rPr lang="en-AU" sz="1600" dirty="0" smtClean="0">
                <a:solidFill>
                  <a:srgbClr val="FF2C6D"/>
                </a:solidFill>
              </a:rPr>
              <a:t>Ancestor 8: </a:t>
            </a:r>
            <a:r>
              <a:rPr lang="en-AU" sz="1600" dirty="0"/>
              <a:t>J</a:t>
            </a:r>
            <a:r>
              <a:rPr lang="en-AU" sz="1600" dirty="0" smtClean="0"/>
              <a:t>oint reconstruction of the ancestor of the mammals branch and reptiles / fish branch. 			(485 amino acids)</a:t>
            </a:r>
            <a:br>
              <a:rPr lang="en-AU" sz="1600" dirty="0" smtClean="0"/>
            </a:br>
            <a:r>
              <a:rPr lang="en-AU" sz="1600" dirty="0" smtClean="0">
                <a:solidFill>
                  <a:srgbClr val="FF2C6D"/>
                </a:solidFill>
              </a:rPr>
              <a:t>Ancestor 9: </a:t>
            </a:r>
            <a:r>
              <a:rPr lang="en-AU" sz="1600" dirty="0" smtClean="0"/>
              <a:t>Joint reconstruction of the </a:t>
            </a:r>
            <a:r>
              <a:rPr lang="en-AU" sz="1600" dirty="0" err="1" smtClean="0"/>
              <a:t>FastML</a:t>
            </a:r>
            <a:r>
              <a:rPr lang="en-AU" sz="1600" dirty="0" smtClean="0"/>
              <a:t> ancestor with variable rates and gaps inferred using maximum likelihood 	(485 amino acids)</a:t>
            </a:r>
            <a:endParaRPr lang="en-AU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59267" y="93934"/>
            <a:ext cx="43010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u="sng" dirty="0" smtClean="0"/>
              <a:t>Cytochrome P450 2U1 family</a:t>
            </a:r>
            <a:endParaRPr lang="en-AU" sz="2400" u="sng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663"/>
          <a:stretch/>
        </p:blipFill>
        <p:spPr>
          <a:xfrm>
            <a:off x="6265333" y="3707547"/>
            <a:ext cx="5063067" cy="96256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27"/>
          <a:stretch/>
        </p:blipFill>
        <p:spPr>
          <a:xfrm>
            <a:off x="6349999" y="4868334"/>
            <a:ext cx="5096933" cy="96256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485465" y="4393116"/>
            <a:ext cx="22436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 smtClean="0"/>
              <a:t>Variable region 1</a:t>
            </a:r>
            <a:endParaRPr lang="en-AU" sz="1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8949264" y="4396061"/>
            <a:ext cx="22436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 smtClean="0"/>
              <a:t>Variable region 2</a:t>
            </a:r>
            <a:endParaRPr lang="en-AU" sz="1200" b="1" dirty="0"/>
          </a:p>
        </p:txBody>
      </p:sp>
    </p:spTree>
    <p:extLst>
      <p:ext uri="{BB962C8B-B14F-4D97-AF65-F5344CB8AC3E}">
        <p14:creationId xmlns:p14="http://schemas.microsoft.com/office/powerpoint/2010/main" val="839197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48</Words>
  <Application>Microsoft Macintosh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3</cp:revision>
  <dcterms:created xsi:type="dcterms:W3CDTF">2017-08-10T08:24:34Z</dcterms:created>
  <dcterms:modified xsi:type="dcterms:W3CDTF">2017-08-10T12:13:13Z</dcterms:modified>
</cp:coreProperties>
</file>