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3"/>
    <p:restoredTop sz="94647"/>
  </p:normalViewPr>
  <p:slideViewPr>
    <p:cSldViewPr snapToGrid="0" snapToObjects="1">
      <p:cViewPr varScale="1">
        <p:scale>
          <a:sx n="138" d="100"/>
          <a:sy n="138" d="100"/>
        </p:scale>
        <p:origin x="208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7BB3F-F38D-5949-A82B-9D87B6C4923E}" type="datetimeFigureOut">
              <a:rPr lang="en-AU" smtClean="0"/>
              <a:t>18/10/18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FD460-FC3A-4744-8429-B8A6A2D6C3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118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DE7AE8-6A39-6F42-8D7A-08B6067729D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9213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4BB6-2DCF-F84C-9719-7D4C3B14736E}" type="datetimeFigureOut">
              <a:rPr lang="en-AU" smtClean="0"/>
              <a:t>18/10/18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4E20-7115-8446-91FD-26F808ED8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6363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4BB6-2DCF-F84C-9719-7D4C3B14736E}" type="datetimeFigureOut">
              <a:rPr lang="en-AU" smtClean="0"/>
              <a:t>18/10/18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4E20-7115-8446-91FD-26F808ED8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86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4BB6-2DCF-F84C-9719-7D4C3B14736E}" type="datetimeFigureOut">
              <a:rPr lang="en-AU" smtClean="0"/>
              <a:t>18/10/18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4E20-7115-8446-91FD-26F808ED8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195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4BB6-2DCF-F84C-9719-7D4C3B14736E}" type="datetimeFigureOut">
              <a:rPr lang="en-AU" smtClean="0"/>
              <a:t>18/10/18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4E20-7115-8446-91FD-26F808ED8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5664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4BB6-2DCF-F84C-9719-7D4C3B14736E}" type="datetimeFigureOut">
              <a:rPr lang="en-AU" smtClean="0"/>
              <a:t>18/10/18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4E20-7115-8446-91FD-26F808ED8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727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4BB6-2DCF-F84C-9719-7D4C3B14736E}" type="datetimeFigureOut">
              <a:rPr lang="en-AU" smtClean="0"/>
              <a:t>18/10/18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4E20-7115-8446-91FD-26F808ED8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934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4BB6-2DCF-F84C-9719-7D4C3B14736E}" type="datetimeFigureOut">
              <a:rPr lang="en-AU" smtClean="0"/>
              <a:t>18/10/18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4E20-7115-8446-91FD-26F808ED8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060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4BB6-2DCF-F84C-9719-7D4C3B14736E}" type="datetimeFigureOut">
              <a:rPr lang="en-AU" smtClean="0"/>
              <a:t>18/10/18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4E20-7115-8446-91FD-26F808ED8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245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4BB6-2DCF-F84C-9719-7D4C3B14736E}" type="datetimeFigureOut">
              <a:rPr lang="en-AU" smtClean="0"/>
              <a:t>18/10/18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4E20-7115-8446-91FD-26F808ED8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933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4BB6-2DCF-F84C-9719-7D4C3B14736E}" type="datetimeFigureOut">
              <a:rPr lang="en-AU" smtClean="0"/>
              <a:t>18/10/18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4E20-7115-8446-91FD-26F808ED8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348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4BB6-2DCF-F84C-9719-7D4C3B14736E}" type="datetimeFigureOut">
              <a:rPr lang="en-AU" smtClean="0"/>
              <a:t>18/10/18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04E20-7115-8446-91FD-26F808ED8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06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F4BB6-2DCF-F84C-9719-7D4C3B14736E}" type="datetimeFigureOut">
              <a:rPr lang="en-AU" smtClean="0"/>
              <a:t>18/10/18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04E20-7115-8446-91FD-26F808ED8F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014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Bland-</a:t>
            </a:r>
            <a:r>
              <a:rPr lang="en-AU" dirty="0"/>
              <a:t>A</a:t>
            </a:r>
            <a:r>
              <a:rPr lang="en-AU" dirty="0" smtClean="0"/>
              <a:t>ltman plot example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222" y="2208802"/>
            <a:ext cx="5595578" cy="3138261"/>
          </a:xfrm>
        </p:spPr>
      </p:pic>
      <p:sp>
        <p:nvSpPr>
          <p:cNvPr id="5" name="TextBox 4"/>
          <p:cNvSpPr txBox="1"/>
          <p:nvPr/>
        </p:nvSpPr>
        <p:spPr>
          <a:xfrm>
            <a:off x="838200" y="3777932"/>
            <a:ext cx="49200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Wanting to determine how much a new measurement instrument agreed with an existing measurement instrument, correlation was traditionally used but </a:t>
            </a:r>
            <a:r>
              <a:rPr lang="en-AU" b="1" dirty="0" smtClean="0"/>
              <a:t>was incorrect </a:t>
            </a:r>
            <a:r>
              <a:rPr lang="en-AU" dirty="0" smtClean="0"/>
              <a:t>because </a:t>
            </a:r>
            <a:r>
              <a:rPr lang="mr-IN" dirty="0" smtClean="0"/>
              <a:t>–</a:t>
            </a:r>
            <a:endParaRPr lang="en-AU" dirty="0"/>
          </a:p>
          <a:p>
            <a:endParaRPr lang="en-AU" dirty="0" smtClean="0"/>
          </a:p>
          <a:p>
            <a:pPr marL="285750" indent="-285750">
              <a:buFont typeface="Arial" charset="0"/>
              <a:buChar char="•"/>
            </a:pPr>
            <a:r>
              <a:rPr lang="en-AU" dirty="0" smtClean="0"/>
              <a:t>We </a:t>
            </a:r>
            <a:r>
              <a:rPr lang="en-AU" dirty="0"/>
              <a:t>would expect </a:t>
            </a:r>
            <a:r>
              <a:rPr lang="en-AU" dirty="0" smtClean="0"/>
              <a:t>correlation</a:t>
            </a:r>
            <a:endParaRPr lang="en-AU" dirty="0"/>
          </a:p>
          <a:p>
            <a:pPr marL="285750" indent="-285750">
              <a:buFont typeface="Arial" charset="0"/>
              <a:buChar char="•"/>
            </a:pPr>
            <a:r>
              <a:rPr lang="en-AU" dirty="0" smtClean="0"/>
              <a:t>Instruments could correlate but not agree</a:t>
            </a:r>
          </a:p>
          <a:p>
            <a:pPr marL="285750" indent="-285750">
              <a:buFont typeface="Arial" charset="0"/>
              <a:buChar char="•"/>
            </a:pPr>
            <a:r>
              <a:rPr lang="en-AU" dirty="0" smtClean="0"/>
              <a:t>Agreement could differ at different measurement levels</a:t>
            </a:r>
          </a:p>
          <a:p>
            <a:pPr marL="285750" indent="-285750">
              <a:buFont typeface="Arial" charset="0"/>
              <a:buChar char="•"/>
            </a:pPr>
            <a:endParaRPr lang="en-AU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511" y="1526903"/>
            <a:ext cx="3323409" cy="19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154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Next steps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Repeat analysis on CYP2U1 / CYP2R  (359 sequences)  and CYP2U1 / CYP2R / CYP2D (595 sequences)</a:t>
            </a:r>
          </a:p>
          <a:p>
            <a:endParaRPr lang="en-AU" dirty="0"/>
          </a:p>
          <a:p>
            <a:r>
              <a:rPr lang="en-AU" dirty="0" smtClean="0"/>
              <a:t>Repeat analysis on other ancestors predicted for the GRASP paper (mostly based on different tree topologies)</a:t>
            </a:r>
          </a:p>
          <a:p>
            <a:endParaRPr lang="en-AU" dirty="0"/>
          </a:p>
          <a:p>
            <a:r>
              <a:rPr lang="en-AU" dirty="0" smtClean="0"/>
              <a:t>Repeat analysis on trees that are subsets of other trees.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9203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34" y="302690"/>
            <a:ext cx="4657236" cy="29107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47" y="3500599"/>
            <a:ext cx="4592958" cy="2870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9" y="3500599"/>
            <a:ext cx="4417383" cy="276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6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53" y="3282518"/>
            <a:ext cx="4368801" cy="2730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91" y="3282518"/>
            <a:ext cx="4442691" cy="2776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34" y="302691"/>
            <a:ext cx="4495941" cy="28099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453" y="302691"/>
            <a:ext cx="278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PAML with GRASP-like gap patterns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8518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48" y="3415553"/>
            <a:ext cx="4411931" cy="2757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75" y="363548"/>
            <a:ext cx="4467245" cy="2792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89" y="3347675"/>
            <a:ext cx="4405788" cy="275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81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2" y="3566390"/>
            <a:ext cx="3885436" cy="2428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028" y="3588327"/>
            <a:ext cx="4082472" cy="25515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75" y="363548"/>
            <a:ext cx="4073451" cy="25459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9453" y="302691"/>
            <a:ext cx="278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PAML with GRASP-like gap patterns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43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Can we adapt these plots for ancestral inference benchmarking?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2400" dirty="0" smtClean="0"/>
              <a:t>Check how consistent predictions are across multiple tools</a:t>
            </a:r>
          </a:p>
          <a:p>
            <a:pPr marL="685800" lvl="2">
              <a:spcBef>
                <a:spcPts val="1000"/>
              </a:spcBef>
            </a:pPr>
            <a:r>
              <a:rPr lang="en-AU" sz="1800" dirty="0"/>
              <a:t>GRASP vs FastML vs </a:t>
            </a:r>
            <a:r>
              <a:rPr lang="en-AU" sz="1800" dirty="0" smtClean="0"/>
              <a:t>PAML</a:t>
            </a:r>
          </a:p>
          <a:p>
            <a:endParaRPr lang="en-AU" sz="2400" dirty="0" smtClean="0"/>
          </a:p>
          <a:p>
            <a:r>
              <a:rPr lang="en-AU" sz="2400" dirty="0" smtClean="0"/>
              <a:t>We don’t know the ‘true’ ancestral state </a:t>
            </a:r>
            <a:r>
              <a:rPr lang="mr-IN" sz="2400" dirty="0" smtClean="0"/>
              <a:t>–</a:t>
            </a:r>
            <a:r>
              <a:rPr lang="en-AU" sz="2400" dirty="0" smtClean="0"/>
              <a:t> so use predicted molecular weight as the measurement</a:t>
            </a:r>
          </a:p>
          <a:p>
            <a:endParaRPr lang="en-AU" sz="2400" dirty="0" smtClean="0"/>
          </a:p>
          <a:p>
            <a:r>
              <a:rPr lang="en-AU" sz="2400" dirty="0" smtClean="0"/>
              <a:t>Also </a:t>
            </a:r>
            <a:r>
              <a:rPr lang="en-AU" sz="2400" dirty="0"/>
              <a:t>use five Atchley indexes (Atchley, 2005) that summarise </a:t>
            </a:r>
            <a:r>
              <a:rPr lang="mr-IN" sz="2400" dirty="0"/>
              <a:t>–</a:t>
            </a:r>
            <a:endParaRPr lang="en-AU" sz="2400" dirty="0"/>
          </a:p>
          <a:p>
            <a:pPr lvl="1"/>
            <a:r>
              <a:rPr lang="en-AU" sz="1800" dirty="0"/>
              <a:t>Molecular size,  amino acid composition, electrostatic charge, polarity, </a:t>
            </a:r>
            <a:r>
              <a:rPr lang="en-AU" sz="1800" dirty="0" smtClean="0"/>
              <a:t>and secondary </a:t>
            </a:r>
            <a:r>
              <a:rPr lang="en-AU" sz="1800" dirty="0"/>
              <a:t>structure </a:t>
            </a:r>
            <a:endParaRPr lang="en-AU" sz="1800" dirty="0" smtClean="0"/>
          </a:p>
          <a:p>
            <a:endParaRPr lang="en-AU" sz="2400" dirty="0" smtClean="0"/>
          </a:p>
          <a:p>
            <a:r>
              <a:rPr lang="en-AU" sz="2400" dirty="0" smtClean="0"/>
              <a:t>For ever pair of internal nodes in between two ancestral predictions </a:t>
            </a:r>
            <a:r>
              <a:rPr lang="mr-IN" sz="2400" dirty="0" smtClean="0"/>
              <a:t>–</a:t>
            </a:r>
            <a:r>
              <a:rPr lang="en-AU" sz="2400" dirty="0" smtClean="0"/>
              <a:t> plot evolutionary age against differences between ancestors</a:t>
            </a:r>
          </a:p>
        </p:txBody>
      </p:sp>
    </p:spTree>
    <p:extLst>
      <p:ext uri="{BB962C8B-B14F-4D97-AF65-F5344CB8AC3E}">
        <p14:creationId xmlns:p14="http://schemas.microsoft.com/office/powerpoint/2010/main" val="16830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Associate nodes between pairs of methods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6351" r="2032"/>
          <a:stretch/>
        </p:blipFill>
        <p:spPr>
          <a:xfrm>
            <a:off x="8931565" y="5233800"/>
            <a:ext cx="2890982" cy="737394"/>
          </a:xfrm>
        </p:spPr>
      </p:pic>
      <p:sp>
        <p:nvSpPr>
          <p:cNvPr id="5" name="TextBox 4"/>
          <p:cNvSpPr txBox="1"/>
          <p:nvPr/>
        </p:nvSpPr>
        <p:spPr>
          <a:xfrm>
            <a:off x="7555347" y="5417196"/>
            <a:ext cx="13023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00" dirty="0" smtClean="0"/>
              <a:t>Grasp root node</a:t>
            </a:r>
          </a:p>
          <a:p>
            <a:pPr algn="r"/>
            <a:r>
              <a:rPr lang="en-AU" sz="1000" dirty="0" smtClean="0"/>
              <a:t>FastML root node</a:t>
            </a:r>
          </a:p>
          <a:p>
            <a:pPr algn="r"/>
            <a:r>
              <a:rPr lang="en-AU" sz="1000" dirty="0" smtClean="0"/>
              <a:t>PAML root node</a:t>
            </a:r>
            <a:endParaRPr lang="en-AU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041"/>
          <a:stretch/>
        </p:blipFill>
        <p:spPr>
          <a:xfrm rot="644822">
            <a:off x="825038" y="2178973"/>
            <a:ext cx="2545148" cy="2103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1041"/>
          <a:stretch/>
        </p:blipFill>
        <p:spPr>
          <a:xfrm rot="644822">
            <a:off x="4202280" y="2214038"/>
            <a:ext cx="2545148" cy="2103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1041"/>
          <a:stretch/>
        </p:blipFill>
        <p:spPr>
          <a:xfrm rot="644822">
            <a:off x="7918519" y="2295885"/>
            <a:ext cx="2545148" cy="2103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02326" y="1778738"/>
            <a:ext cx="958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GRASP				FastML				PAML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4817032"/>
            <a:ext cx="46366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AU" dirty="0" smtClean="0"/>
              <a:t>Associate nodes between pairs of methods</a:t>
            </a:r>
          </a:p>
          <a:p>
            <a:pPr marL="285750" indent="-285750">
              <a:buFont typeface="Arial" charset="0"/>
              <a:buChar char="•"/>
            </a:pPr>
            <a:r>
              <a:rPr lang="en-AU" dirty="0" smtClean="0"/>
              <a:t>Transform sequence at each node into metric (mol. Weight / Atchley index)</a:t>
            </a:r>
          </a:p>
          <a:p>
            <a:pPr marL="285750" indent="-285750">
              <a:buFont typeface="Arial" charset="0"/>
              <a:buChar char="•"/>
            </a:pPr>
            <a:r>
              <a:rPr lang="en-AU" dirty="0" smtClean="0"/>
              <a:t>Work out the differences between each score</a:t>
            </a:r>
          </a:p>
          <a:p>
            <a:pPr marL="285750" indent="-285750">
              <a:buFont typeface="Arial" charset="0"/>
              <a:buChar char="•"/>
            </a:pP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 rot="20731715">
            <a:off x="6627880" y="4849657"/>
            <a:ext cx="1967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Note: PAML doesn’t predict gaps - 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534" y="302690"/>
            <a:ext cx="4657236" cy="29107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247" y="3500599"/>
            <a:ext cx="4592958" cy="28705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9" y="3500599"/>
            <a:ext cx="4417383" cy="276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55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48" y="3415553"/>
            <a:ext cx="4411931" cy="27574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75" y="363548"/>
            <a:ext cx="4467245" cy="2792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989" y="3347675"/>
            <a:ext cx="4405788" cy="275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7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1" y="3211946"/>
            <a:ext cx="4378036" cy="27362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82" y="157019"/>
            <a:ext cx="4378036" cy="2736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856" y="3304308"/>
            <a:ext cx="4378036" cy="273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68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51" y="3711678"/>
            <a:ext cx="4109884" cy="2568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81" y="140110"/>
            <a:ext cx="4109884" cy="2568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92" y="3711678"/>
            <a:ext cx="4109884" cy="25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9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85" y="3799185"/>
            <a:ext cx="4046955" cy="2529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637" y="317092"/>
            <a:ext cx="4046955" cy="25293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577" y="3799184"/>
            <a:ext cx="4046955" cy="252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40" y="3465379"/>
            <a:ext cx="3995830" cy="2497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254" y="226633"/>
            <a:ext cx="3995830" cy="24973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61" y="3465379"/>
            <a:ext cx="3995830" cy="249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95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246</Words>
  <Application>Microsoft Macintosh PowerPoint</Application>
  <PresentationFormat>Widescreen</PresentationFormat>
  <Paragraphs>34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Mangal</vt:lpstr>
      <vt:lpstr>Arial</vt:lpstr>
      <vt:lpstr>Office Theme</vt:lpstr>
      <vt:lpstr>Bland-Altman plot example</vt:lpstr>
      <vt:lpstr>Can we adapt these plots for ancestral inference benchmarking?</vt:lpstr>
      <vt:lpstr>Associate nodes between pairs of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Bland-Altman plot example</dc:title>
  <dc:creator>Gabe Foley</dc:creator>
  <cp:lastModifiedBy>Gabe Foley</cp:lastModifiedBy>
  <cp:revision>10</cp:revision>
  <dcterms:created xsi:type="dcterms:W3CDTF">2018-10-18T09:32:47Z</dcterms:created>
  <dcterms:modified xsi:type="dcterms:W3CDTF">2018-10-18T23:10:31Z</dcterms:modified>
</cp:coreProperties>
</file>