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60" r:id="rId4"/>
    <p:sldId id="261" r:id="rId5"/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4"/>
    <p:restoredTop sz="94651"/>
  </p:normalViewPr>
  <p:slideViewPr>
    <p:cSldViewPr snapToGrid="0" snapToObjects="1">
      <p:cViewPr>
        <p:scale>
          <a:sx n="125" d="100"/>
          <a:sy n="125" d="100"/>
        </p:scale>
        <p:origin x="69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2406-709D-0146-A9B6-D40DAA3376BE}" type="datetimeFigureOut">
              <a:rPr lang="en-AU" smtClean="0"/>
              <a:t>13/9/18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507A-98E8-9743-A2B2-994DC2116C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478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2406-709D-0146-A9B6-D40DAA3376BE}" type="datetimeFigureOut">
              <a:rPr lang="en-AU" smtClean="0"/>
              <a:t>13/9/18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507A-98E8-9743-A2B2-994DC2116C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897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2406-709D-0146-A9B6-D40DAA3376BE}" type="datetimeFigureOut">
              <a:rPr lang="en-AU" smtClean="0"/>
              <a:t>13/9/18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507A-98E8-9743-A2B2-994DC2116C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466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2406-709D-0146-A9B6-D40DAA3376BE}" type="datetimeFigureOut">
              <a:rPr lang="en-AU" smtClean="0"/>
              <a:t>13/9/18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507A-98E8-9743-A2B2-994DC2116C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71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2406-709D-0146-A9B6-D40DAA3376BE}" type="datetimeFigureOut">
              <a:rPr lang="en-AU" smtClean="0"/>
              <a:t>13/9/18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507A-98E8-9743-A2B2-994DC2116C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889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2406-709D-0146-A9B6-D40DAA3376BE}" type="datetimeFigureOut">
              <a:rPr lang="en-AU" smtClean="0"/>
              <a:t>13/9/18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507A-98E8-9743-A2B2-994DC2116C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111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2406-709D-0146-A9B6-D40DAA3376BE}" type="datetimeFigureOut">
              <a:rPr lang="en-AU" smtClean="0"/>
              <a:t>13/9/18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507A-98E8-9743-A2B2-994DC2116C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865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2406-709D-0146-A9B6-D40DAA3376BE}" type="datetimeFigureOut">
              <a:rPr lang="en-AU" smtClean="0"/>
              <a:t>13/9/18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507A-98E8-9743-A2B2-994DC2116C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364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2406-709D-0146-A9B6-D40DAA3376BE}" type="datetimeFigureOut">
              <a:rPr lang="en-AU" smtClean="0"/>
              <a:t>13/9/18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507A-98E8-9743-A2B2-994DC2116C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44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2406-709D-0146-A9B6-D40DAA3376BE}" type="datetimeFigureOut">
              <a:rPr lang="en-AU" smtClean="0"/>
              <a:t>13/9/18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507A-98E8-9743-A2B2-994DC2116C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690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02406-709D-0146-A9B6-D40DAA3376BE}" type="datetimeFigureOut">
              <a:rPr lang="en-AU" smtClean="0"/>
              <a:t>13/9/18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0507A-98E8-9743-A2B2-994DC2116C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788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02406-709D-0146-A9B6-D40DAA3376BE}" type="datetimeFigureOut">
              <a:rPr lang="en-AU" smtClean="0"/>
              <a:t>13/9/18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0507A-98E8-9743-A2B2-994DC2116C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879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5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.org/10.1186/1471-2148-8-3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24541" y="1184244"/>
            <a:ext cx="4888431" cy="3712290"/>
            <a:chOff x="6961447" y="1398847"/>
            <a:chExt cx="4888431" cy="37122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1447" y="1398847"/>
              <a:ext cx="4327236" cy="157107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1447" y="3571240"/>
              <a:ext cx="4356562" cy="141367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430632" y="2703109"/>
              <a:ext cx="1095924" cy="417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657677" y="4693639"/>
              <a:ext cx="1095924" cy="417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049423" y="3899989"/>
              <a:ext cx="800455" cy="261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103124" y="1270251"/>
            <a:ext cx="47772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Shindyalov et al. (1994) details an approach to identify correlated mutations along specific branches of a phylogenetic tree. Uses phylogeny and ancestral inference.</a:t>
            </a:r>
          </a:p>
          <a:p>
            <a:endParaRPr lang="en-AU" dirty="0">
              <a:solidFill>
                <a:srgbClr val="FF0000"/>
              </a:solidFill>
            </a:endParaRPr>
          </a:p>
          <a:p>
            <a:endParaRPr lang="en-AU" dirty="0" smtClean="0">
              <a:solidFill>
                <a:srgbClr val="FF0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  <a:p>
            <a:endParaRPr lang="en-AU" dirty="0" smtClean="0">
              <a:solidFill>
                <a:srgbClr val="FF0000"/>
              </a:solidFill>
            </a:endParaRPr>
          </a:p>
          <a:p>
            <a:r>
              <a:rPr lang="en-AU" dirty="0" smtClean="0">
                <a:solidFill>
                  <a:srgbClr val="FF0000"/>
                </a:solidFill>
              </a:rPr>
              <a:t>Tuff &amp; Darlu (2000) implement and test Shindyalov’s method as well as their own simulation-based approach.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8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3" y="1208256"/>
            <a:ext cx="4928615" cy="1775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3" y="3291939"/>
            <a:ext cx="4306316" cy="23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952" y="2007208"/>
            <a:ext cx="4902708" cy="19535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5312" y="4224528"/>
            <a:ext cx="4727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Looking at mutational changes along branches.</a:t>
            </a:r>
          </a:p>
          <a:p>
            <a:endParaRPr lang="en-AU" dirty="0" smtClean="0">
              <a:solidFill>
                <a:srgbClr val="FF0000"/>
              </a:solidFill>
            </a:endParaRPr>
          </a:p>
          <a:p>
            <a:r>
              <a:rPr lang="en-AU" dirty="0" smtClean="0">
                <a:solidFill>
                  <a:srgbClr val="FF0000"/>
                </a:solidFill>
              </a:rPr>
              <a:t>The matrix in C) will only record when there is a change between parent and child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AU" dirty="0" smtClean="0">
                <a:solidFill>
                  <a:srgbClr val="FF0000"/>
                </a:solidFill>
              </a:rPr>
              <a:t> and then the interest is when multiple events occur on a single branch </a:t>
            </a:r>
            <a:r>
              <a:rPr lang="mr-IN" dirty="0" smtClean="0">
                <a:solidFill>
                  <a:srgbClr val="FF0000"/>
                </a:solidFill>
              </a:rPr>
              <a:t>–</a:t>
            </a:r>
            <a:r>
              <a:rPr lang="en-AU" dirty="0" smtClean="0">
                <a:solidFill>
                  <a:srgbClr val="FF0000"/>
                </a:solidFill>
              </a:rPr>
              <a:t> only along (6-7) in this example.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46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6438" y="2181447"/>
                <a:ext cx="10515600" cy="128827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1800" b="0" i="1" smtClean="0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AU" sz="1800" b="0" i="1" smtClean="0">
                            <a:latin typeface="Cambria Math" charset="0"/>
                          </a:rPr>
                          <m:t>𝑙𝑘</m:t>
                        </m:r>
                      </m:sub>
                    </m:sSub>
                  </m:oMath>
                </a14:m>
                <a:r>
                  <a:rPr lang="en-AU" sz="1800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mr-IN" sz="1800" i="1" smtClean="0">
                            <a:latin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mr-IN" sz="1800" i="1" smtClean="0">
                                <a:latin typeface="Cambria Math" charset="0"/>
                              </a:rPr>
                            </m:ctrlPr>
                          </m:eqArrPr>
                          <m:e>
                            <m:r>
                              <a:rPr lang="en-AU" sz="1800" b="0" i="1" smtClean="0">
                                <a:latin typeface="Cambria Math" charset="0"/>
                              </a:rPr>
                              <m:t>1, </m:t>
                            </m:r>
                            <m:r>
                              <a:rPr lang="en-AU" sz="1800" b="0" i="1" smtClean="0">
                                <a:latin typeface="Cambria Math" charset="0"/>
                              </a:rPr>
                              <m:t>𝑖𝑓</m:t>
                            </m:r>
                            <m:r>
                              <a:rPr lang="en-AU" sz="1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AU" sz="1800" b="0" i="1" smtClean="0">
                                <a:latin typeface="Cambria Math" charset="0"/>
                              </a:rPr>
                              <m:t>𝑚𝑢𝑡𝑎𝑡𝑖𝑜𝑛</m:t>
                            </m:r>
                            <m:r>
                              <a:rPr lang="en-AU" sz="1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AU" sz="1800" b="0" i="1" smtClean="0">
                                <a:latin typeface="Cambria Math" charset="0"/>
                              </a:rPr>
                              <m:t>𝑜𝑐𝑐𝑢𝑟𝑒𝑑</m:t>
                            </m:r>
                            <m:r>
                              <a:rPr lang="en-AU" sz="1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AU" sz="1800" b="0" i="1" smtClean="0">
                                <a:latin typeface="Cambria Math" charset="0"/>
                              </a:rPr>
                              <m:t>𝑜𝑛</m:t>
                            </m:r>
                            <m:r>
                              <a:rPr lang="en-AU" sz="1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AU" sz="1800" b="0" i="1" smtClean="0">
                                <a:latin typeface="Cambria Math" charset="0"/>
                              </a:rPr>
                              <m:t>𝑏𝑟𝑎𝑛𝑐h</m:t>
                            </m:r>
                            <m:r>
                              <a:rPr lang="en-AU" sz="1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AU" sz="1800" b="0" i="1" smtClean="0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AU" sz="1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AU" sz="1800" b="0" i="1" smtClean="0">
                                <a:latin typeface="Cambria Math" charset="0"/>
                              </a:rPr>
                              <m:t>𝑎𝑡</m:t>
                            </m:r>
                            <m:r>
                              <a:rPr lang="en-AU" sz="1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AU" sz="1800" b="0" i="1" smtClean="0">
                                <a:latin typeface="Cambria Math" charset="0"/>
                              </a:rPr>
                              <m:t>𝑝𝑜𝑠𝑖𝑡𝑖𝑜𝑛</m:t>
                            </m:r>
                            <m:r>
                              <a:rPr lang="en-AU" sz="1800" b="0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AU" sz="1800" b="0" i="1" smtClean="0">
                                <a:latin typeface="Cambria Math" charset="0"/>
                              </a:rPr>
                              <m:t>𝑙</m:t>
                            </m:r>
                          </m:e>
                          <m:e>
                            <m:r>
                              <a:rPr lang="en-AU" sz="1800" b="0" i="1" smtClean="0">
                                <a:latin typeface="Cambria Math" charset="0"/>
                              </a:rPr>
                              <m:t>0, </m:t>
                            </m:r>
                            <m:r>
                              <a:rPr lang="en-AU" sz="1800" b="0" i="1" smtClean="0">
                                <a:latin typeface="Cambria Math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AU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6438" y="2181447"/>
                <a:ext cx="10515600" cy="128827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46438" y="433342"/>
                <a:ext cx="21682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charset="0"/>
                        </a:rPr>
                        <m:t>𝐿</m:t>
                      </m:r>
                      <m:r>
                        <a:rPr lang="en-AU" b="0" i="1" smtClean="0">
                          <a:latin typeface="Cambria Math" charset="0"/>
                        </a:rPr>
                        <m:t>=</m:t>
                      </m:r>
                      <m:r>
                        <a:rPr lang="en-AU" b="0" i="1" smtClean="0">
                          <a:latin typeface="Cambria Math" charset="0"/>
                        </a:rPr>
                        <m:t>𝑠𝑒𝑞𝑢𝑒𝑛𝑐𝑒</m:t>
                      </m:r>
                      <m:r>
                        <a:rPr lang="en-AU" b="0" i="1" smtClean="0">
                          <a:latin typeface="Cambria Math" charset="0"/>
                        </a:rPr>
                        <m:t> </m:t>
                      </m:r>
                      <m:r>
                        <a:rPr lang="en-AU" b="0" i="1" smtClean="0">
                          <a:latin typeface="Cambria Math" charset="0"/>
                        </a:rPr>
                        <m:t>𝑙𝑒𝑛𝑔𝑡h</m:t>
                      </m:r>
                    </m:oMath>
                  </m:oMathPara>
                </a14:m>
                <a:endParaRPr lang="en-AU" b="0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38" y="433342"/>
                <a:ext cx="2168221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966" t="-143478" r="-3371" b="-17608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46438" y="710342"/>
                <a:ext cx="26508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charset="0"/>
                        </a:rPr>
                        <m:t>𝐾</m:t>
                      </m:r>
                      <m:r>
                        <a:rPr lang="en-AU" b="0" i="1" smtClean="0">
                          <a:latin typeface="Cambria Math" charset="0"/>
                        </a:rPr>
                        <m:t>=</m:t>
                      </m:r>
                      <m:r>
                        <a:rPr lang="en-AU" b="0" i="1" smtClean="0">
                          <a:latin typeface="Cambria Math" charset="0"/>
                        </a:rPr>
                        <m:t>𝑛𝑢𝑚𝑏𝑒𝑟</m:t>
                      </m:r>
                      <m:r>
                        <a:rPr lang="en-AU" b="0" i="1" smtClean="0">
                          <a:latin typeface="Cambria Math" charset="0"/>
                        </a:rPr>
                        <m:t> </m:t>
                      </m:r>
                      <m:r>
                        <a:rPr lang="en-AU" b="0" i="1" smtClean="0">
                          <a:latin typeface="Cambria Math" charset="0"/>
                        </a:rPr>
                        <m:t>𝑜𝑓</m:t>
                      </m:r>
                      <m:r>
                        <a:rPr lang="en-AU" b="0" i="1" smtClean="0">
                          <a:latin typeface="Cambria Math" charset="0"/>
                        </a:rPr>
                        <m:t> </m:t>
                      </m:r>
                      <m:r>
                        <a:rPr lang="en-AU" b="0" i="1" smtClean="0">
                          <a:latin typeface="Cambria Math" charset="0"/>
                        </a:rPr>
                        <m:t>𝑏𝑟𝑎𝑛𝑐h𝑒𝑠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38" y="710342"/>
                <a:ext cx="265085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609" t="-148889" r="-1839" b="-18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46438" y="1307394"/>
                <a:ext cx="25562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charset="0"/>
                        </a:rPr>
                        <m:t>𝑙</m:t>
                      </m:r>
                      <m:r>
                        <a:rPr lang="en-AU" b="0" i="1" smtClean="0">
                          <a:latin typeface="Cambria Math" charset="0"/>
                        </a:rPr>
                        <m:t>=</m:t>
                      </m:r>
                      <m:r>
                        <a:rPr lang="en-AU" b="0" i="1" smtClean="0">
                          <a:latin typeface="Cambria Math" charset="0"/>
                        </a:rPr>
                        <m:t>𝑝𝑜𝑠𝑖𝑡𝑖𝑜𝑛</m:t>
                      </m:r>
                      <m:r>
                        <a:rPr lang="en-AU" b="0" i="1" smtClean="0">
                          <a:latin typeface="Cambria Math" charset="0"/>
                        </a:rPr>
                        <m:t> </m:t>
                      </m:r>
                      <m:r>
                        <a:rPr lang="en-AU" b="0" i="1" smtClean="0">
                          <a:latin typeface="Cambria Math" charset="0"/>
                        </a:rPr>
                        <m:t>𝑖𝑛</m:t>
                      </m:r>
                      <m:r>
                        <a:rPr lang="en-AU" b="0" i="1" smtClean="0">
                          <a:latin typeface="Cambria Math" charset="0"/>
                        </a:rPr>
                        <m:t> </m:t>
                      </m:r>
                      <m:r>
                        <a:rPr lang="en-AU" b="0" i="1" smtClean="0">
                          <a:latin typeface="Cambria Math" charset="0"/>
                        </a:rPr>
                        <m:t>𝑠𝑒𝑞𝑢𝑒𝑛𝑐𝑒</m:t>
                      </m:r>
                    </m:oMath>
                  </m:oMathPara>
                </a14:m>
                <a:endParaRPr lang="en-AU" b="0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38" y="1307394"/>
                <a:ext cx="2556277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909" t="-143478" r="-1671" b="-17608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46438" y="1548626"/>
                <a:ext cx="18563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charset="0"/>
                        </a:rPr>
                        <m:t>𝑘</m:t>
                      </m:r>
                      <m:r>
                        <a:rPr lang="en-AU" b="0" i="1" smtClean="0">
                          <a:latin typeface="Cambria Math" charset="0"/>
                        </a:rPr>
                        <m:t>=</m:t>
                      </m:r>
                      <m:r>
                        <a:rPr lang="en-AU" b="0" i="1" smtClean="0">
                          <a:latin typeface="Cambria Math" charset="0"/>
                        </a:rPr>
                        <m:t>𝑏𝑟𝑎𝑛𝑐h</m:t>
                      </m:r>
                      <m:r>
                        <a:rPr lang="en-AU" b="0" i="1" smtClean="0">
                          <a:latin typeface="Cambria Math" charset="0"/>
                        </a:rPr>
                        <m:t> </m:t>
                      </m:r>
                      <m:r>
                        <a:rPr lang="en-AU" b="0" i="1" smtClean="0">
                          <a:latin typeface="Cambria Math" charset="0"/>
                        </a:rPr>
                        <m:t>𝑖𝑛𝑑𝑒𝑥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38" y="1548626"/>
                <a:ext cx="1856342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632" t="-146667" r="-2961" b="-1822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2" t="19956" r="672" b="-2187"/>
          <a:stretch/>
        </p:blipFill>
        <p:spPr>
          <a:xfrm>
            <a:off x="3808709" y="361634"/>
            <a:ext cx="3303374" cy="14639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045095" y="4130939"/>
                <a:ext cx="1303177" cy="300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AU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sSub>
                      <m:sSubPr>
                        <m:ctrlPr>
                          <a:rPr lang="en-US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charset="0"/>
                          </a:rPr>
                          <m:t>𝑔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AU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AU" dirty="0" smtClean="0"/>
                  <a:t> = 1</a:t>
                </a:r>
                <a:endParaRPr lang="en-AU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95" y="4130939"/>
                <a:ext cx="1303177" cy="300788"/>
              </a:xfrm>
              <a:prstGeom prst="rect">
                <a:avLst/>
              </a:prstGeom>
              <a:blipFill rotWithShape="0">
                <a:blip r:embed="rId8"/>
                <a:stretch>
                  <a:fillRect l="-6075" t="-24490" r="-10280" b="-408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962537" y="3143449"/>
                <a:ext cx="449785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solidFill>
                      <a:srgbClr val="FF0000"/>
                    </a:solidFill>
                  </a:rPr>
                  <a:t>Consider two positions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dirty="0" smtClean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dirty="0" smtClean="0">
                    <a:solidFill>
                      <a:srgbClr val="FF0000"/>
                    </a:solidFill>
                  </a:rPr>
                  <a:t>to be correlated if they occur on the same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r>
                  <a:rPr lang="en-AU" dirty="0" smtClean="0">
                    <a:solidFill>
                      <a:srgbClr val="FF0000"/>
                    </a:solidFill>
                  </a:rPr>
                  <a:t>th branch, i.e. - </a:t>
                </a:r>
                <a:endParaRPr lang="en-AU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37" y="3143449"/>
                <a:ext cx="4497859" cy="923330"/>
              </a:xfrm>
              <a:prstGeom prst="rect">
                <a:avLst/>
              </a:prstGeom>
              <a:blipFill rotWithShape="0">
                <a:blip r:embed="rId9"/>
                <a:stretch>
                  <a:fillRect l="-1220" t="-3974" b="-993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22852" y="4794421"/>
            <a:ext cx="3559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Total number of correlated mutations for a pair of positions is just a sum over all branches - </a:t>
            </a:r>
            <a:endParaRPr lang="en-AU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45094" y="5865004"/>
                <a:ext cx="2225417" cy="803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AU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AU" b="0" i="1" smtClean="0"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AU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charset="0"/>
                                </a:rPr>
                                <m:t>𝑔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AU" b="0" i="1" smtClean="0">
                                  <a:latin typeface="Cambria Math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94" y="5865004"/>
                <a:ext cx="2225417" cy="80323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460396" y="3958167"/>
                <a:ext cx="4950940" cy="12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b="1" u="sng" dirty="0" smtClean="0">
                    <a:solidFill>
                      <a:srgbClr val="FF0000"/>
                    </a:solidFill>
                  </a:rPr>
                  <a:t>If the probability to obtain by chance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1" i="1" u="sng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𝑴</m:t>
                        </m:r>
                      </m:e>
                      <m:sub>
                        <m:sSub>
                          <m:sSubPr>
                            <m:ctrlPr>
                              <a:rPr lang="en-US" b="1" i="1" u="sng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b="1" i="1" u="sng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AU" b="1" i="1" u="sng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u="sng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b="1" i="1" u="sng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𝒍</m:t>
                            </m:r>
                          </m:e>
                          <m:sub>
                            <m:r>
                              <a:rPr lang="en-AU" b="1" i="1" u="sng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AU" b="1" u="sng" dirty="0" smtClean="0">
                    <a:solidFill>
                      <a:srgbClr val="FF0000"/>
                    </a:solidFill>
                  </a:rPr>
                  <a:t> or more correlated mutations at positions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1" i="1" u="sng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𝒍</m:t>
                        </m:r>
                      </m:e>
                      <m:sub>
                        <m:r>
                          <a:rPr lang="en-AU" b="1" i="1" u="sng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AU" b="1" u="sng" dirty="0" smtClean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u="sng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1" i="1" u="sng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𝒍</m:t>
                        </m:r>
                      </m:e>
                      <m:sub>
                        <m:r>
                          <a:rPr lang="en-AU" b="1" i="1" u="sng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AU" b="1" u="sng" dirty="0" smtClean="0">
                    <a:solidFill>
                      <a:srgbClr val="FF0000"/>
                    </a:solidFill>
                  </a:rPr>
                  <a:t> is small, then we can consider these as correlated positions.</a:t>
                </a:r>
                <a:endParaRPr lang="en-AU" b="1" u="sng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396" y="3958167"/>
                <a:ext cx="4950940" cy="1224118"/>
              </a:xfrm>
              <a:prstGeom prst="rect">
                <a:avLst/>
              </a:prstGeom>
              <a:blipFill rotWithShape="0">
                <a:blip r:embed="rId11"/>
                <a:stretch>
                  <a:fillRect l="-1108" t="-1990" b="-696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893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46240" y="465670"/>
                <a:ext cx="1617559" cy="778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en-AU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AU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b="0" i="1" smtClean="0">
                              <a:latin typeface="Cambria Math" charset="0"/>
                            </a:rPr>
                            <m:t>𝑙</m:t>
                          </m:r>
                          <m:r>
                            <a:rPr lang="en-AU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AU" b="0" i="1" smtClean="0">
                              <a:latin typeface="Cambria Math" charset="0"/>
                            </a:rPr>
                            <m:t>𝐿</m:t>
                          </m:r>
                        </m:sup>
                        <m:e>
                          <m:f>
                            <m:fPr>
                              <m:type m:val="skw"/>
                              <m:ctrlPr>
                                <a:rPr lang="is-IS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𝑙𝑘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AU" b="0" i="1" smtClean="0">
                                  <a:latin typeface="Cambria Math" charset="0"/>
                                </a:rPr>
                                <m:t>𝑁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40" y="465670"/>
                <a:ext cx="1617559" cy="7788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46240" y="1499518"/>
                <a:ext cx="1558632" cy="778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en-AU" b="0" i="1" smtClean="0">
                              <a:latin typeface="Cambria Math" charset="0"/>
                            </a:rPr>
                            <m:t>𝑙</m:t>
                          </m:r>
                        </m:sub>
                      </m:sSub>
                      <m:r>
                        <a:rPr lang="en-AU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b="0" i="1" smtClean="0">
                              <a:latin typeface="Cambria Math" charset="0"/>
                            </a:rPr>
                            <m:t>𝑘</m:t>
                          </m:r>
                          <m:r>
                            <a:rPr lang="en-AU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AU" b="0" i="1" smtClean="0">
                              <a:latin typeface="Cambria Math" charset="0"/>
                            </a:rPr>
                            <m:t>𝐾</m:t>
                          </m:r>
                        </m:sup>
                        <m:e>
                          <m:f>
                            <m:fPr>
                              <m:type m:val="skw"/>
                              <m:ctrlPr>
                                <a:rPr lang="is-IS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𝑙𝑘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AU" b="0" i="1" smtClean="0">
                                  <a:latin typeface="Cambria Math" charset="0"/>
                                </a:rPr>
                                <m:t>𝑁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40" y="1499518"/>
                <a:ext cx="1558632" cy="7788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946240" y="2862403"/>
                <a:ext cx="26836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charset="0"/>
                            </a:rPr>
                            <m:t>𝑃</m:t>
                          </m:r>
                        </m:e>
                        <m:sub>
                          <m:r>
                            <a:rPr lang="en-AU" b="0" i="1" smtClean="0">
                              <a:latin typeface="Cambria Math" charset="0"/>
                            </a:rPr>
                            <m:t>𝑙𝑘</m:t>
                          </m:r>
                        </m:sub>
                      </m:sSub>
                      <m:r>
                        <a:rPr lang="en-AU" b="0" i="1" smtClean="0">
                          <a:latin typeface="Cambria Math" charset="0"/>
                        </a:rPr>
                        <m:t>=1 −(1 −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en-AU" b="0" i="1" smtClean="0">
                              <a:latin typeface="Cambria Math" charset="0"/>
                            </a:rPr>
                            <m:t>𝑘</m:t>
                          </m:r>
                        </m:sub>
                      </m:sSub>
                      <m:r>
                        <a:rPr lang="en-AU" b="0" i="1" smtClean="0">
                          <a:latin typeface="Cambria Math" charset="0"/>
                        </a:rPr>
                        <m:t> </m:t>
                      </m:r>
                      <m:r>
                        <a:rPr lang="en-AU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 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𝐺</m:t>
                          </m:r>
                        </m:e>
                        <m:sub>
                          <m: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𝑙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  <m:sup>
                          <m:r>
                            <a:rPr lang="en-AU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40" y="2862403"/>
                <a:ext cx="2683683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591" t="-148889" r="-682" b="-18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946240" y="3656701"/>
                <a:ext cx="3690369" cy="916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b="0" i="1" smtClean="0"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AU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AU" b="0" i="1" smtClean="0">
                          <a:latin typeface="Cambria Math" charset="0"/>
                        </a:rPr>
                        <m:t>=1 −</m:t>
                      </m:r>
                      <m:nary>
                        <m:naryPr>
                          <m:chr m:val="∑"/>
                          <m:ctrlPr>
                            <a:rPr lang="is-I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b="0" i="1" smtClean="0">
                              <a:latin typeface="Cambria Math" charset="0"/>
                            </a:rPr>
                            <m:t>𝑗</m:t>
                          </m:r>
                          <m:r>
                            <a:rPr lang="en-AU" b="0" i="1" smtClean="0">
                              <a:latin typeface="Cambria Math" charset="0"/>
                            </a:rPr>
                            <m:t>=0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AU" b="0" i="1" smtClean="0">
                              <a:latin typeface="Cambria Math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AU" b="0" i="1" smtClean="0">
                                  <a:latin typeface="Cambria Math" charset="0"/>
                                </a:rPr>
                                <m:t>𝑖</m:t>
                              </m:r>
                              <m:r>
                                <a:rPr lang="en-AU" b="0" i="1" smtClean="0">
                                  <a:latin typeface="Cambria Math" charset="0"/>
                                </a:rPr>
                                <m:t>=0</m:t>
                              </m:r>
                            </m:sub>
                            <m:sup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𝐾</m:t>
                                  </m:r>
                                </m:sub>
                                <m:sup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</m:sup>
                              </m:sSubSup>
                            </m:sup>
                            <m:e>
                              <m:nary>
                                <m:naryPr>
                                  <m:chr m:val="∏"/>
                                  <m:ctrlPr>
                                    <a:rPr lang="is-IS" b="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AU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b="0" i="1" smtClean="0">
                                          <a:latin typeface="Cambria Math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b="0" i="1" smtClean="0">
                                              <a:latin typeface="Cambria Math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AU" b="0" i="1" smtClean="0">
                                              <a:latin typeface="Cambria Math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b="0" i="1" smtClean="0">
                                              <a:latin typeface="Cambria Math" charset="0"/>
                                            </a:rPr>
                                            <m:t>𝑙</m:t>
                                          </m:r>
                                        </m:e>
                                        <m:sub>
                                          <m:r>
                                            <a:rPr lang="en-AU" b="0" i="1" smtClean="0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AU" b="0" i="1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40" y="3656701"/>
                <a:ext cx="3690369" cy="91672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29049" y="5026035"/>
                <a:ext cx="5462265" cy="15320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b="0" i="1" smtClean="0">
                                  <a:latin typeface="Cambria Math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AU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AU" b="0" i="1" smtClean="0">
                          <a:latin typeface="Cambria Math" charset="0"/>
                        </a:rPr>
                        <m:t>𝑘</m:t>
                      </m:r>
                      <m:d>
                        <m:dPr>
                          <m:begChr m:val="{"/>
                          <m:endChr m:val=""/>
                          <m:ctrlPr>
                            <a:rPr lang="mr-IN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b="0" i="1" smtClean="0">
                                          <a:latin typeface="Cambria Math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AU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AU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b="0" i="1" smtClean="0">
                                          <a:latin typeface="Cambria Math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AU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AU" b="0" i="1" smtClean="0"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AU" b="0" i="1" smtClean="0">
                                  <a:latin typeface="Cambria Math" charset="0"/>
                                </a:rPr>
                                <m:t>𝑖𝑓</m:t>
                              </m:r>
                              <m:r>
                                <a:rPr lang="en-AU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AU" b="0" i="1" smtClean="0">
                                  <a:latin typeface="Cambria Math" charset="0"/>
                                </a:rPr>
                                <m:t>𝑘𝑡h</m:t>
                              </m:r>
                              <m:r>
                                <a:rPr lang="en-AU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AU" b="0" i="1" smtClean="0">
                                  <a:latin typeface="Cambria Math" charset="0"/>
                                </a:rPr>
                                <m:t>𝑏𝑟𝑎𝑛𝑐h</m:t>
                              </m:r>
                              <m:r>
                                <a:rPr lang="en-AU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AU" b="0" i="1" smtClean="0">
                                  <a:latin typeface="Cambria Math" charset="0"/>
                                </a:rPr>
                                <m:t>𝑐𝑜𝑛𝑡𝑎𝑖𝑛𝑠</m:t>
                              </m:r>
                              <m:r>
                                <a:rPr lang="en-AU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AU" b="0" i="1" smtClean="0">
                                  <a:latin typeface="Cambria Math" charset="0"/>
                                </a:rPr>
                                <m:t>𝑐𝑜𝑟𝑟𝑒𝑙𝑎𝑡𝑒𝑑</m:t>
                              </m:r>
                              <m:r>
                                <a:rPr lang="en-AU" b="0" i="1" smtClean="0">
                                  <a:latin typeface="Cambria Math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charset="0"/>
                                </a:rPr>
                                <m:t>𝑚𝑢𝑡𝑎𝑡𝑖𝑜𝑛𝑠</m:t>
                              </m:r>
                              <m:r>
                                <a:rPr lang="en-AU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AU" b="0" i="1" smtClean="0">
                                  <a:latin typeface="Cambria Math" charset="0"/>
                                </a:rPr>
                                <m:t>𝑖𝑛</m:t>
                              </m:r>
                              <m:r>
                                <a:rPr lang="en-AU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AU" b="0" i="1" smtClean="0">
                                  <a:latin typeface="Cambria Math" charset="0"/>
                                </a:rPr>
                                <m:t>𝑝𝑜𝑠𝑖𝑡𝑖𝑜𝑛𝑠</m:t>
                              </m:r>
                              <m:r>
                                <a:rPr lang="en-AU" b="0" i="1" smtClean="0">
                                  <a:latin typeface="Cambria Math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AU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AU" b="0" i="1" smtClean="0">
                                  <a:latin typeface="Cambria Math" charset="0"/>
                                </a:rPr>
                                <m:t>𝑎𝑛𝑑</m:t>
                              </m:r>
                              <m:r>
                                <a:rPr lang="en-AU" b="0" i="1" smtClean="0">
                                  <a:latin typeface="Cambria Math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/>
                            <m:e/>
                            <m:e>
                              <m:r>
                                <a:rPr lang="en-AU" b="0" i="1" smtClean="0">
                                  <a:latin typeface="Cambria Math" charset="0"/>
                                </a:rPr>
                                <m:t>1 −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b="0" i="1" smtClean="0">
                                          <a:latin typeface="Cambria Math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AU" b="0" i="1" smtClean="0">
                                          <a:latin typeface="Cambria Math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AU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AU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b="0" i="1" smtClean="0">
                                          <a:latin typeface="Cambria Math" charset="0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AU" b="0" i="1" smtClean="0">
                                          <a:latin typeface="Cambria Math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AU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AU" b="0" i="1" smtClean="0">
                                  <a:latin typeface="Cambria Math" charset="0"/>
                                </a:rPr>
                                <m:t>, </m:t>
                              </m:r>
                              <m:r>
                                <a:rPr lang="en-AU" b="0" i="1" smtClean="0">
                                  <a:latin typeface="Cambria Math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49" y="5026035"/>
                <a:ext cx="5462265" cy="15320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682085" y="4784009"/>
                <a:ext cx="5509915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600" dirty="0" smtClean="0">
                    <a:solidFill>
                      <a:srgbClr val="FF0000"/>
                    </a:solidFill>
                  </a:rPr>
                  <a:t>(1) The different total numbers of correlated branches </a:t>
                </a:r>
                <a:r>
                  <a:rPr lang="en-AU" sz="1600" dirty="0" smtClean="0">
                    <a:solidFill>
                      <a:srgbClr val="FF0000"/>
                    </a:solidFill>
                  </a:rPr>
                  <a:t>in positions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1600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AU" sz="1600" dirty="0" smtClean="0">
                  <a:solidFill>
                    <a:srgbClr val="FF0000"/>
                  </a:solidFill>
                </a:endParaRPr>
              </a:p>
              <a:p>
                <a:endParaRPr lang="en-AU" sz="1600" dirty="0">
                  <a:solidFill>
                    <a:srgbClr val="FF0000"/>
                  </a:solidFill>
                </a:endParaRPr>
              </a:p>
              <a:p>
                <a:r>
                  <a:rPr lang="en-AU" sz="1600" dirty="0" smtClean="0">
                    <a:solidFill>
                      <a:srgbClr val="FF0000"/>
                    </a:solidFill>
                  </a:rPr>
                  <a:t>(2) Different ways to place </a:t>
                </a:r>
                <a14:m>
                  <m:oMath xmlns:m="http://schemas.openxmlformats.org/officeDocument/2006/math">
                    <m:r>
                      <a:rPr lang="en-AU" sz="16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𝑗</m:t>
                    </m:r>
                  </m:oMath>
                </a14:m>
                <a:r>
                  <a:rPr lang="en-AU" sz="1600" dirty="0" smtClean="0">
                    <a:solidFill>
                      <a:srgbClr val="FF0000"/>
                    </a:solidFill>
                  </a:rPr>
                  <a:t> correlated mutations in </a:t>
                </a:r>
                <a14:m>
                  <m:oMath xmlns:m="http://schemas.openxmlformats.org/officeDocument/2006/math">
                    <m:r>
                      <a:rPr lang="en-AU" sz="16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𝐾</m:t>
                    </m:r>
                    <m:r>
                      <a:rPr lang="en-AU" sz="16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AU" sz="1600" dirty="0" smtClean="0">
                    <a:solidFill>
                      <a:srgbClr val="FF0000"/>
                    </a:solidFill>
                  </a:rPr>
                  <a:t>branches</a:t>
                </a:r>
              </a:p>
              <a:p>
                <a:endParaRPr lang="en-AU" sz="1600" dirty="0">
                  <a:solidFill>
                    <a:srgbClr val="FF0000"/>
                  </a:solidFill>
                </a:endParaRPr>
              </a:p>
              <a:p>
                <a:r>
                  <a:rPr lang="en-AU" sz="1600" dirty="0" smtClean="0">
                    <a:solidFill>
                      <a:srgbClr val="FF0000"/>
                    </a:solidFill>
                  </a:rPr>
                  <a:t>(3) Probability for a particular mutation state in branch </a:t>
                </a:r>
                <a14:m>
                  <m:oMath xmlns:m="http://schemas.openxmlformats.org/officeDocument/2006/math">
                    <m:r>
                      <a:rPr lang="en-AU" sz="16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r>
                  <a:rPr lang="en-AU" sz="16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AU" sz="1600" dirty="0" smtClean="0">
                    <a:solidFill>
                      <a:srgbClr val="FF0000"/>
                    </a:solidFill>
                  </a:rPr>
                  <a:t>in </a:t>
                </a:r>
                <a:r>
                  <a:rPr lang="en-AU" sz="1600" dirty="0" smtClean="0">
                    <a:solidFill>
                      <a:srgbClr val="FF0000"/>
                    </a:solidFill>
                  </a:rPr>
                  <a:t>positions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1600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AU" sz="16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AU" sz="1600" dirty="0">
                  <a:solidFill>
                    <a:srgbClr val="FF0000"/>
                  </a:solidFill>
                </a:endParaRPr>
              </a:p>
              <a:p>
                <a:endParaRPr lang="en-AU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085" y="4784009"/>
                <a:ext cx="5509915" cy="2062103"/>
              </a:xfrm>
              <a:prstGeom prst="rect">
                <a:avLst/>
              </a:prstGeom>
              <a:blipFill rotWithShape="0">
                <a:blip r:embed="rId7"/>
                <a:stretch>
                  <a:fillRect l="-553" t="-88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082213" y="755991"/>
                <a:ext cx="73318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solidFill>
                      <a:srgbClr val="FF0000"/>
                    </a:solidFill>
                  </a:rPr>
                  <a:t>Average frequency of mutations on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r>
                  <a:rPr lang="en-AU" dirty="0" smtClean="0">
                    <a:solidFill>
                      <a:srgbClr val="FF0000"/>
                    </a:solidFill>
                  </a:rPr>
                  <a:t>th branch, averaged over all</a:t>
                </a:r>
                <a14:m>
                  <m:oMath xmlns:m="http://schemas.openxmlformats.org/officeDocument/2006/math">
                    <m:r>
                      <a:rPr lang="en-AU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𝐿</m:t>
                    </m:r>
                  </m:oMath>
                </a14:m>
                <a:r>
                  <a:rPr lang="en-AU" dirty="0" smtClean="0">
                    <a:solidFill>
                      <a:srgbClr val="FF0000"/>
                    </a:solidFill>
                  </a:rPr>
                  <a:t> positions</a:t>
                </a:r>
              </a:p>
              <a:p>
                <a:endParaRPr lang="en-AU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213" y="755991"/>
                <a:ext cx="7331871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749" t="-55660" r="-416" b="-264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3082212" y="1691903"/>
                <a:ext cx="818522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solidFill>
                      <a:srgbClr val="FF0000"/>
                    </a:solidFill>
                  </a:rPr>
                  <a:t>Average frequency of a mutation in the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r>
                  <a:rPr lang="en-AU" dirty="0" smtClean="0">
                    <a:solidFill>
                      <a:srgbClr val="FF0000"/>
                    </a:solidFill>
                  </a:rPr>
                  <a:t>th position, averaged over all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𝐾</m:t>
                    </m:r>
                    <m:r>
                      <a:rPr lang="en-AU" b="0" i="0" smtClean="0">
                        <a:solidFill>
                          <a:srgbClr val="FF0000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en-AU" dirty="0" smtClean="0">
                    <a:solidFill>
                      <a:srgbClr val="FF0000"/>
                    </a:solidFill>
                  </a:rPr>
                  <a:t>branches</a:t>
                </a:r>
              </a:p>
              <a:p>
                <a:endParaRPr lang="en-AU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212" y="1691903"/>
                <a:ext cx="8185227" cy="646331"/>
              </a:xfrm>
              <a:prstGeom prst="rect">
                <a:avLst/>
              </a:prstGeom>
              <a:blipFill rotWithShape="0">
                <a:blip r:embed="rId9"/>
                <a:stretch>
                  <a:fillRect l="-671" t="-55660" b="-2641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216400" y="2671535"/>
                <a:ext cx="76504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solidFill>
                      <a:srgbClr val="FF0000"/>
                    </a:solidFill>
                  </a:rPr>
                  <a:t>Estimated probability of observing a mutation at the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𝑙</m:t>
                    </m:r>
                  </m:oMath>
                </a14:m>
                <a:r>
                  <a:rPr lang="en-AU" dirty="0" smtClean="0">
                    <a:solidFill>
                      <a:srgbClr val="FF0000"/>
                    </a:solidFill>
                  </a:rPr>
                  <a:t>th position on the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𝑘</m:t>
                    </m:r>
                  </m:oMath>
                </a14:m>
                <a:r>
                  <a:rPr lang="en-AU" dirty="0" smtClean="0">
                    <a:solidFill>
                      <a:srgbClr val="FF0000"/>
                    </a:solidFill>
                  </a:rPr>
                  <a:t>th branch of a tree with a total of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𝑁</m:t>
                    </m:r>
                  </m:oMath>
                </a14:m>
                <a:r>
                  <a:rPr lang="en-AU" dirty="0" smtClean="0">
                    <a:solidFill>
                      <a:srgbClr val="FF0000"/>
                    </a:solidFill>
                  </a:rPr>
                  <a:t> mutations. Term in brackets is the probability of seeing </a:t>
                </a:r>
                <a:r>
                  <a:rPr lang="en-AU" i="1" dirty="0" smtClean="0">
                    <a:solidFill>
                      <a:srgbClr val="FF0000"/>
                    </a:solidFill>
                  </a:rPr>
                  <a:t>no</a:t>
                </a:r>
                <a:r>
                  <a:rPr lang="en-AU" dirty="0" smtClean="0">
                    <a:solidFill>
                      <a:srgbClr val="FF0000"/>
                    </a:solidFill>
                  </a:rPr>
                  <a:t> mutation in a single attempt.</a:t>
                </a:r>
              </a:p>
              <a:p>
                <a:endParaRPr lang="en-AU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400" y="2671535"/>
                <a:ext cx="7650480" cy="1200329"/>
              </a:xfrm>
              <a:prstGeom prst="rect">
                <a:avLst/>
              </a:prstGeom>
              <a:blipFill rotWithShape="0">
                <a:blip r:embed="rId10"/>
                <a:stretch>
                  <a:fillRect l="-717" t="-25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734560" y="3836890"/>
                <a:ext cx="5151120" cy="947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>
                    <a:solidFill>
                      <a:srgbClr val="FF0000"/>
                    </a:solidFill>
                  </a:rPr>
                  <a:t>Probability of obtaining by chance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AU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AU" dirty="0" smtClean="0">
                    <a:solidFill>
                      <a:srgbClr val="FF0000"/>
                    </a:solidFill>
                  </a:rPr>
                  <a:t>or more correlated mutations in positions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AU" dirty="0" smtClean="0">
                  <a:solidFill>
                    <a:srgbClr val="FF0000"/>
                  </a:solidFill>
                </a:endParaRPr>
              </a:p>
              <a:p>
                <a:endParaRPr lang="en-AU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560" y="3836890"/>
                <a:ext cx="5151120" cy="947119"/>
              </a:xfrm>
              <a:prstGeom prst="rect">
                <a:avLst/>
              </a:prstGeom>
              <a:blipFill rotWithShape="0">
                <a:blip r:embed="rId11"/>
                <a:stretch>
                  <a:fillRect l="-1065" t="-256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676573" y="4544000"/>
            <a:ext cx="156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(1)   (2)     (3)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0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05" y="415636"/>
            <a:ext cx="10058400" cy="573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22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General thoughts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Phylogenetic signal can either be used to </a:t>
            </a:r>
            <a:br>
              <a:rPr lang="en-AU" dirty="0" smtClean="0"/>
            </a:br>
            <a:r>
              <a:rPr lang="en-AU" dirty="0" smtClean="0"/>
              <a:t>- identify specific branches rather than columns</a:t>
            </a:r>
            <a:br>
              <a:rPr lang="en-AU" dirty="0" smtClean="0"/>
            </a:br>
            <a:r>
              <a:rPr lang="en-AU" dirty="0" smtClean="0"/>
              <a:t>- remove the influence of correlations due just to shared ancestry</a:t>
            </a:r>
            <a:br>
              <a:rPr lang="en-AU" dirty="0" smtClean="0"/>
            </a:br>
            <a:r>
              <a:rPr lang="en-AU" sz="1400" u="sng" dirty="0" smtClean="0">
                <a:hlinkClick r:id="rId2" tooltip="https://doi.org/10.1186/1471-2148-8-327"/>
              </a:rPr>
              <a:t>Detecting </a:t>
            </a:r>
            <a:r>
              <a:rPr lang="en-AU" sz="1400" u="sng" dirty="0">
                <a:hlinkClick r:id="rId2" tooltip="https://doi.org/10.1186/1471-2148-8-327"/>
              </a:rPr>
              <a:t>coevolution without phylogenetic trees? Tree-ignorant metrics of coevolution perform as well as tree-aware metrics (2008)</a:t>
            </a:r>
            <a:r>
              <a:rPr lang="en-AU" dirty="0"/>
              <a:t> </a:t>
            </a:r>
            <a:r>
              <a:rPr lang="en-AU" dirty="0" smtClean="0"/>
              <a:t>- </a:t>
            </a:r>
            <a:r>
              <a:rPr lang="en-AU" sz="2200" dirty="0" smtClean="0"/>
              <a:t>Looks at whether we can control shared ancestry through means other than phylogeny. I.e. it isn’t assessing if there are other gains from using phylogeny. In our case I think we can identify branches of interest first, and then identify co evolving positions on these branches.</a:t>
            </a:r>
          </a:p>
          <a:p>
            <a:r>
              <a:rPr lang="en-AU" dirty="0" smtClean="0"/>
              <a:t>Do we want to use a reduced-state alphabet</a:t>
            </a:r>
            <a:r>
              <a:rPr lang="en-AU" dirty="0"/>
              <a:t/>
            </a:r>
            <a:br>
              <a:rPr lang="en-AU" dirty="0"/>
            </a:b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804344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711</Words>
  <Application>Microsoft Macintosh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Calibri Light</vt:lpstr>
      <vt:lpstr>Cambria Math</vt:lpstr>
      <vt:lpstr>Mangal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thoughts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Gabe Foley</dc:creator>
  <cp:lastModifiedBy>Gabe Foley</cp:lastModifiedBy>
  <cp:revision>22</cp:revision>
  <dcterms:created xsi:type="dcterms:W3CDTF">2018-09-13T04:13:46Z</dcterms:created>
  <dcterms:modified xsi:type="dcterms:W3CDTF">2018-09-13T22:59:44Z</dcterms:modified>
</cp:coreProperties>
</file>