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3"/>
    <p:restoredTop sz="94647"/>
  </p:normalViewPr>
  <p:slideViewPr>
    <p:cSldViewPr snapToGrid="0" snapToObjects="1">
      <p:cViewPr varScale="1">
        <p:scale>
          <a:sx n="139" d="100"/>
          <a:sy n="139" d="100"/>
        </p:scale>
        <p:origin x="16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9D43-9FFC-284B-9F60-9C5C3BC13A17}" type="datetimeFigureOut">
              <a:rPr lang="en-AU" smtClean="0"/>
              <a:t>6/9/18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8697-55FF-9748-B9F8-E6229533D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8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9D43-9FFC-284B-9F60-9C5C3BC13A17}" type="datetimeFigureOut">
              <a:rPr lang="en-AU" smtClean="0"/>
              <a:t>6/9/18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8697-55FF-9748-B9F8-E6229533D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09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9D43-9FFC-284B-9F60-9C5C3BC13A17}" type="datetimeFigureOut">
              <a:rPr lang="en-AU" smtClean="0"/>
              <a:t>6/9/18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8697-55FF-9748-B9F8-E6229533D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017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9D43-9FFC-284B-9F60-9C5C3BC13A17}" type="datetimeFigureOut">
              <a:rPr lang="en-AU" smtClean="0"/>
              <a:t>6/9/18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8697-55FF-9748-B9F8-E6229533D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027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9D43-9FFC-284B-9F60-9C5C3BC13A17}" type="datetimeFigureOut">
              <a:rPr lang="en-AU" smtClean="0"/>
              <a:t>6/9/18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8697-55FF-9748-B9F8-E6229533D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361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9D43-9FFC-284B-9F60-9C5C3BC13A17}" type="datetimeFigureOut">
              <a:rPr lang="en-AU" smtClean="0"/>
              <a:t>6/9/18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8697-55FF-9748-B9F8-E6229533D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135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9D43-9FFC-284B-9F60-9C5C3BC13A17}" type="datetimeFigureOut">
              <a:rPr lang="en-AU" smtClean="0"/>
              <a:t>6/9/18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8697-55FF-9748-B9F8-E6229533D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846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9D43-9FFC-284B-9F60-9C5C3BC13A17}" type="datetimeFigureOut">
              <a:rPr lang="en-AU" smtClean="0"/>
              <a:t>6/9/18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8697-55FF-9748-B9F8-E6229533D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939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9D43-9FFC-284B-9F60-9C5C3BC13A17}" type="datetimeFigureOut">
              <a:rPr lang="en-AU" smtClean="0"/>
              <a:t>6/9/18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8697-55FF-9748-B9F8-E6229533D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78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9D43-9FFC-284B-9F60-9C5C3BC13A17}" type="datetimeFigureOut">
              <a:rPr lang="en-AU" smtClean="0"/>
              <a:t>6/9/18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8697-55FF-9748-B9F8-E6229533D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147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9D43-9FFC-284B-9F60-9C5C3BC13A17}" type="datetimeFigureOut">
              <a:rPr lang="en-AU" smtClean="0"/>
              <a:t>6/9/18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8697-55FF-9748-B9F8-E6229533D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3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9D43-9FFC-284B-9F60-9C5C3BC13A17}" type="datetimeFigureOut">
              <a:rPr lang="en-AU" smtClean="0"/>
              <a:t>6/9/18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D8697-55FF-9748-B9F8-E6229533D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309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863" y="1861073"/>
            <a:ext cx="4022901" cy="1520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051"/>
          <a:stretch/>
        </p:blipFill>
        <p:spPr>
          <a:xfrm>
            <a:off x="5548863" y="4688217"/>
            <a:ext cx="1436675" cy="758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8980" r="-1"/>
          <a:stretch/>
        </p:blipFill>
        <p:spPr>
          <a:xfrm>
            <a:off x="8326309" y="4688217"/>
            <a:ext cx="1436400" cy="7507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861073"/>
            <a:ext cx="40350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Graphical model representing a multiple sequence alignment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AU" sz="24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Model gaps by alternative pathways through the graph</a:t>
            </a:r>
            <a:endParaRPr lang="en-AU" sz="24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AU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7064" y="-206058"/>
            <a:ext cx="1132027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600" b="1" dirty="0" smtClean="0"/>
              <a:t>Partial </a:t>
            </a:r>
            <a:r>
              <a:rPr lang="en-AU" sz="3600" b="1" smtClean="0"/>
              <a:t>order alignment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119184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32" y="1973820"/>
            <a:ext cx="5797731" cy="3830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336" y="2317385"/>
            <a:ext cx="403501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1900" dirty="0" smtClean="0">
                <a:latin typeface="Calibri" charset="0"/>
                <a:ea typeface="Calibri" charset="0"/>
                <a:cs typeface="Calibri" charset="0"/>
              </a:rPr>
              <a:t>Collect sequences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900" dirty="0" smtClean="0">
                <a:latin typeface="Calibri" charset="0"/>
                <a:ea typeface="Calibri" charset="0"/>
                <a:cs typeface="Calibri" charset="0"/>
              </a:rPr>
              <a:t>Align sequences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900" dirty="0" smtClean="0">
                <a:latin typeface="Calibri" charset="0"/>
                <a:ea typeface="Calibri" charset="0"/>
                <a:cs typeface="Calibri" charset="0"/>
              </a:rPr>
              <a:t>Inger phylogenetic tree</a:t>
            </a:r>
            <a:endParaRPr lang="en-AU" sz="19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1900" dirty="0" smtClean="0">
                <a:latin typeface="Calibri" charset="0"/>
                <a:ea typeface="Calibri" charset="0"/>
                <a:cs typeface="Calibri" charset="0"/>
              </a:rPr>
              <a:t>Calculate the most probable set of ancestral characters </a:t>
            </a:r>
            <a:endParaRPr lang="en-AU" sz="19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1900" dirty="0" smtClean="0">
                <a:latin typeface="Calibri" charset="0"/>
                <a:ea typeface="Calibri" charset="0"/>
                <a:cs typeface="Calibri" charset="0"/>
              </a:rPr>
              <a:t>Join </a:t>
            </a:r>
            <a:r>
              <a:rPr lang="en-AU" sz="1900" dirty="0" smtClean="0">
                <a:latin typeface="Calibri" charset="0"/>
                <a:ea typeface="Calibri" charset="0"/>
                <a:cs typeface="Calibri" charset="0"/>
              </a:rPr>
              <a:t>together all of the inferred characters from each position</a:t>
            </a:r>
            <a:endParaRPr lang="en-AU" sz="1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3504" y="365125"/>
            <a:ext cx="11320272" cy="1325563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Ancestral sequence reconstruction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151605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365125"/>
            <a:ext cx="11320272" cy="1325563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Graphical Representation of Ancestral Sequence </a:t>
            </a:r>
            <a:r>
              <a:rPr lang="en-AU" sz="3600" b="1" dirty="0" smtClean="0"/>
              <a:t>Predictions (GRASP)</a:t>
            </a:r>
            <a:endParaRPr lang="en-AU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64" y="2052053"/>
            <a:ext cx="6853936" cy="4389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656" y="2052053"/>
            <a:ext cx="3145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Note the </a:t>
            </a:r>
            <a:r>
              <a:rPr lang="en-AU" sz="2000" dirty="0" smtClean="0"/>
              <a:t>asparagine in the second position is inferred as present in the ancestral N2 node and absent in the ancestral N3 node. </a:t>
            </a:r>
            <a:endParaRPr lang="en-AU" sz="2000" dirty="0" smtClean="0"/>
          </a:p>
          <a:p>
            <a:endParaRPr lang="en-AU" sz="2000" dirty="0"/>
          </a:p>
          <a:p>
            <a:r>
              <a:rPr lang="en-AU" sz="2000" dirty="0" smtClean="0"/>
              <a:t>In </a:t>
            </a:r>
            <a:r>
              <a:rPr lang="en-AU" sz="2000" dirty="0" smtClean="0"/>
              <a:t>the oldest ancestor (node N0) the asparagine is inferred as a deletion since the path with the greatest support (darker edge) skips the asparagine</a:t>
            </a:r>
            <a:r>
              <a:rPr lang="en-AU" sz="2000" dirty="0" smtClean="0"/>
              <a:t>.</a:t>
            </a:r>
            <a:r>
              <a:rPr lang="en-AU" sz="2000" dirty="0" smtClean="0"/>
              <a:t>		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22560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/>
          <a:stretch/>
        </p:blipFill>
        <p:spPr>
          <a:xfrm>
            <a:off x="313982" y="1690688"/>
            <a:ext cx="11878018" cy="32759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GRASP applied to cytochrome P450 2U1 subfamily</a:t>
            </a:r>
            <a:endParaRPr lang="en-A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0424" y="5096925"/>
            <a:ext cx="575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mtClean="0"/>
              <a:t>Nodes that highlight insertion / deletion events that occurred throughout the CYP2U1 subfamily evolution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998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130</Words>
  <Application>Microsoft Macintosh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Ancestral sequence reconstruction</vt:lpstr>
      <vt:lpstr>Graphical Representation of Ancestral Sequence Predictions (GRASP)</vt:lpstr>
      <vt:lpstr>GRASP applied to cytochrome P450 2U1 subfamily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Gabe Foley</dc:creator>
  <cp:lastModifiedBy>Gabe Foley</cp:lastModifiedBy>
  <cp:revision>8</cp:revision>
  <dcterms:created xsi:type="dcterms:W3CDTF">2018-09-04T22:09:17Z</dcterms:created>
  <dcterms:modified xsi:type="dcterms:W3CDTF">2018-09-06T03:03:48Z</dcterms:modified>
</cp:coreProperties>
</file>