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5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0"/>
    <p:restoredTop sz="94673"/>
  </p:normalViewPr>
  <p:slideViewPr>
    <p:cSldViewPr snapToGrid="0" snapToObjects="1">
      <p:cViewPr>
        <p:scale>
          <a:sx n="85" d="100"/>
          <a:sy n="85" d="100"/>
        </p:scale>
        <p:origin x="3112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DB0F7-0A80-784F-86FA-34DADDEF2FE0}" type="datetimeFigureOut">
              <a:rPr lang="en-AU" smtClean="0"/>
              <a:t>30/6/17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563A-6ED1-BD4C-A0DF-CCB01804E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0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84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4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1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2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47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21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94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6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6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29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7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B294-2173-194D-B4CC-A0392517FE59}" type="datetimeFigureOut">
              <a:rPr lang="en-AU" smtClean="0"/>
              <a:t>30/6/17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788E-716C-B04E-AB20-A572D198CB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3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3236119"/>
            <a:ext cx="9144000" cy="2387600"/>
          </a:xfrm>
        </p:spPr>
        <p:txBody>
          <a:bodyPr/>
          <a:lstStyle/>
          <a:p>
            <a:r>
              <a:rPr lang="en-AU" dirty="0" smtClean="0"/>
              <a:t>Partial order graphs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280" y="5636419"/>
            <a:ext cx="9144000" cy="530701"/>
          </a:xfrm>
        </p:spPr>
        <p:txBody>
          <a:bodyPr/>
          <a:lstStyle/>
          <a:p>
            <a:r>
              <a:rPr lang="en-AU" smtClean="0"/>
              <a:t>Overview and biological relevance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89" y="2348803"/>
            <a:ext cx="6252754" cy="1969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9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Biological relevance </a:t>
            </a:r>
            <a:r>
              <a:rPr lang="mr-IN" dirty="0" smtClean="0"/>
              <a:t>–</a:t>
            </a:r>
            <a:r>
              <a:rPr lang="en-AU" dirty="0" smtClean="0"/>
              <a:t> structural alignment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98" y="1327606"/>
            <a:ext cx="7200900" cy="1981200"/>
          </a:xfrm>
        </p:spPr>
      </p:pic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r="1316"/>
          <a:stretch/>
        </p:blipFill>
        <p:spPr>
          <a:xfrm>
            <a:off x="2280398" y="3003856"/>
            <a:ext cx="3279001" cy="23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20" y="3062115"/>
            <a:ext cx="2682528" cy="2395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24" y="5539869"/>
            <a:ext cx="6633947" cy="812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832" y="5207365"/>
            <a:ext cx="522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(a)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FF0000"/>
                </a:solidFill>
              </a:rPr>
              <a:t>(b)</a:t>
            </a:r>
            <a:r>
              <a:rPr lang="en-AU" dirty="0" smtClean="0"/>
              <a:t>, and </a:t>
            </a:r>
            <a:r>
              <a:rPr lang="en-AU" dirty="0" smtClean="0">
                <a:solidFill>
                  <a:srgbClr val="FF0000"/>
                </a:solidFill>
              </a:rPr>
              <a:t>(c)</a:t>
            </a:r>
            <a:r>
              <a:rPr lang="en-AU" dirty="0" smtClean="0"/>
              <a:t> show Calmodulin structures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(d) </a:t>
            </a:r>
            <a:r>
              <a:rPr lang="en-AU" dirty="0" smtClean="0"/>
              <a:t>shows a rigid alignment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(e)</a:t>
            </a:r>
            <a:r>
              <a:rPr lang="en-AU" dirty="0" smtClean="0"/>
              <a:t> shows a flexible partial order alignment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(f) </a:t>
            </a:r>
            <a:r>
              <a:rPr lang="en-AU" dirty="0" smtClean="0"/>
              <a:t>shows the underlying partial order alignment of </a:t>
            </a:r>
            <a:r>
              <a:rPr lang="en-AU" dirty="0" smtClean="0">
                <a:solidFill>
                  <a:srgbClr val="FF0000"/>
                </a:solidFill>
              </a:rPr>
              <a:t>(e)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61" y="5306014"/>
            <a:ext cx="4191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27509" y="4838033"/>
            <a:ext cx="224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(Ye &amp; Godzik, 2005)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792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Andale Mono" charset="0"/>
                <a:cs typeface="Andale Mono" charset="0"/>
              </a:rPr>
              <a:t>Branch isolation</a:t>
            </a:r>
            <a:endParaRPr lang="en-AU" dirty="0">
              <a:ea typeface="Andale Mono" charset="0"/>
              <a:cs typeface="Andale Mo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837" y="5396081"/>
            <a:ext cx="100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           KESTREL.        FALCON    HAWK    EAGLE     PONY         DONKEY         HORSE                    ZEBRA</a:t>
            </a:r>
            <a:endParaRPr lang="en-AU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7793" y="1127346"/>
            <a:ext cx="7078419" cy="4282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10"/>
          <a:stretch/>
        </p:blipFill>
        <p:spPr>
          <a:xfrm>
            <a:off x="9879204" y="2636453"/>
            <a:ext cx="2037588" cy="20563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31" y="407422"/>
            <a:ext cx="1893026" cy="4226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96036" y="1992573"/>
            <a:ext cx="2756848" cy="13648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6036" y="2663999"/>
            <a:ext cx="2756848" cy="13648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32045" y="2666443"/>
            <a:ext cx="884830" cy="438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2"/>
          <a:stretch/>
        </p:blipFill>
        <p:spPr>
          <a:xfrm>
            <a:off x="9879204" y="574520"/>
            <a:ext cx="2037588" cy="25729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632045" y="2004031"/>
            <a:ext cx="884830" cy="4380"/>
          </a:xfrm>
          <a:prstGeom prst="line">
            <a:avLst/>
          </a:prstGeom>
          <a:ln w="1079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8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3" y="1690688"/>
            <a:ext cx="5748064" cy="3477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Branch isolation discovery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07758" cy="4351338"/>
          </a:xfrm>
        </p:spPr>
        <p:txBody>
          <a:bodyPr>
            <a:normAutofit fontScale="92500"/>
          </a:bodyPr>
          <a:lstStyle/>
          <a:p>
            <a:r>
              <a:rPr lang="en-AU" dirty="0"/>
              <a:t>Look at cases when marginal reconstruction is being influenced by a particular </a:t>
            </a:r>
            <a:r>
              <a:rPr lang="en-AU" dirty="0" smtClean="0"/>
              <a:t>branch</a:t>
            </a:r>
          </a:p>
          <a:p>
            <a:r>
              <a:rPr lang="en-AU" dirty="0" smtClean="0"/>
              <a:t>Take a node of interest </a:t>
            </a:r>
            <a:r>
              <a:rPr lang="mr-IN" dirty="0" smtClean="0"/>
              <a:t>–</a:t>
            </a:r>
            <a:endParaRPr lang="en-AU" dirty="0" smtClean="0"/>
          </a:p>
          <a:p>
            <a:pPr lvl="1"/>
            <a:r>
              <a:rPr lang="en-AU" dirty="0" smtClean="0"/>
              <a:t>Check to see if there are nodes in the child where the distribution of the marginal reconstruction and the distribution of alignment disagree</a:t>
            </a:r>
          </a:p>
          <a:p>
            <a:pPr lvl="1"/>
            <a:r>
              <a:rPr lang="en-AU" dirty="0" smtClean="0"/>
              <a:t>Check to see if the parent node and other child agree</a:t>
            </a:r>
          </a:p>
          <a:p>
            <a:pPr lvl="1"/>
            <a:r>
              <a:rPr lang="en-AU" dirty="0" smtClean="0"/>
              <a:t>Check to see if this pattern occurs in each child node in an overlapping way 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72869" y="5508964"/>
            <a:ext cx="4585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Two ways </a:t>
            </a:r>
            <a:r>
              <a:rPr lang="mr-IN" sz="2000" dirty="0"/>
              <a:t>–</a:t>
            </a:r>
            <a:r>
              <a:rPr lang="en-AU" sz="2000" dirty="0"/>
              <a:t> graph based (look at indels) and tree based (look at pathways)</a:t>
            </a:r>
          </a:p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4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Branch isolation results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529" y="1978025"/>
            <a:ext cx="5205328" cy="4351338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/>
              <a:t>N3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113, </a:t>
            </a:r>
            <a:r>
              <a:rPr lang="en-AU" sz="2000" dirty="0" smtClean="0">
                <a:solidFill>
                  <a:srgbClr val="C00000"/>
                </a:solidFill>
              </a:rPr>
              <a:t>123,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129, </a:t>
            </a:r>
            <a:r>
              <a:rPr lang="en-AU" sz="2000" dirty="0" smtClean="0">
                <a:solidFill>
                  <a:srgbClr val="C00000"/>
                </a:solidFill>
              </a:rPr>
              <a:t>187,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306, </a:t>
            </a:r>
            <a:endParaRPr lang="en-AU" sz="2000" dirty="0" smtClean="0"/>
          </a:p>
          <a:p>
            <a:r>
              <a:rPr lang="en-AU" sz="2000" dirty="0" smtClean="0"/>
              <a:t>N4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185,</a:t>
            </a:r>
            <a:r>
              <a:rPr lang="en-AU" sz="2000" dirty="0" smtClean="0">
                <a:solidFill>
                  <a:srgbClr val="C00000"/>
                </a:solidFill>
              </a:rPr>
              <a:t>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382,</a:t>
            </a:r>
            <a:r>
              <a:rPr lang="en-AU" sz="2000" dirty="0" smtClean="0">
                <a:solidFill>
                  <a:srgbClr val="C00000"/>
                </a:solidFill>
              </a:rPr>
              <a:t>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591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smtClean="0"/>
              <a:t>N10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2000" dirty="0" smtClean="0">
                <a:solidFill>
                  <a:srgbClr val="C00000"/>
                </a:solidFill>
              </a:rPr>
              <a:t>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92,</a:t>
            </a:r>
            <a:r>
              <a:rPr lang="en-AU" sz="2000" dirty="0" smtClean="0">
                <a:solidFill>
                  <a:srgbClr val="C00000"/>
                </a:solidFill>
              </a:rPr>
              <a:t>96,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112,122,192,</a:t>
            </a:r>
            <a:r>
              <a:rPr lang="en-AU" sz="2000" dirty="0" smtClean="0">
                <a:solidFill>
                  <a:srgbClr val="C00000"/>
                </a:solidFill>
              </a:rPr>
              <a:t>193,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203,</a:t>
            </a:r>
            <a:r>
              <a:rPr lang="en-AU" sz="2000" dirty="0" smtClean="0">
                <a:solidFill>
                  <a:srgbClr val="C00000"/>
                </a:solidFill>
              </a:rPr>
              <a:t>209,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227,238,265,311,361,373,</a:t>
            </a:r>
            <a:r>
              <a:rPr lang="en-AU" sz="2000" dirty="0" smtClean="0">
                <a:solidFill>
                  <a:srgbClr val="C00000"/>
                </a:solidFill>
              </a:rPr>
              <a:t>393,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448,458,</a:t>
            </a:r>
            <a:r>
              <a:rPr lang="en-AU" sz="2000" dirty="0" smtClean="0">
                <a:solidFill>
                  <a:srgbClr val="C00000"/>
                </a:solidFill>
              </a:rPr>
              <a:t>558,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596</a:t>
            </a:r>
            <a:endParaRPr lang="en-AU" sz="2000" dirty="0" smtClean="0"/>
          </a:p>
          <a:p>
            <a:r>
              <a:rPr lang="en-AU" sz="2000" dirty="0" smtClean="0"/>
              <a:t>N14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120,</a:t>
            </a:r>
            <a:r>
              <a:rPr lang="en-AU" sz="2000" dirty="0" smtClean="0">
                <a:solidFill>
                  <a:srgbClr val="C00000"/>
                </a:solidFill>
              </a:rPr>
              <a:t>140,146,235,258,284,305,306,319,323,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325,</a:t>
            </a:r>
            <a:r>
              <a:rPr lang="en-AU" sz="2000" dirty="0" smtClean="0">
                <a:solidFill>
                  <a:srgbClr val="C00000"/>
                </a:solidFill>
              </a:rPr>
              <a:t>343,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</a:t>
            </a:r>
            <a:r>
              <a:rPr lang="en-AU" sz="2000" dirty="0" smtClean="0">
                <a:solidFill>
                  <a:srgbClr val="C00000"/>
                </a:solidFill>
              </a:rPr>
              <a:t>449,486,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490,</a:t>
            </a:r>
            <a:r>
              <a:rPr lang="en-AU" sz="2000" dirty="0" smtClean="0">
                <a:solidFill>
                  <a:srgbClr val="C00000"/>
                </a:solidFill>
              </a:rPr>
              <a:t>546,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559</a:t>
            </a:r>
            <a:endParaRPr lang="en-AU" sz="2000" dirty="0" smtClean="0"/>
          </a:p>
          <a:p>
            <a:r>
              <a:rPr lang="en-AU" sz="2000" dirty="0" smtClean="0"/>
              <a:t>N19</a:t>
            </a:r>
            <a:r>
              <a:rPr lang="is-IS" sz="2000" dirty="0" smtClean="0"/>
              <a:t> 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124,130,147,158,163,175,188,200,225,303,360,386,397,452,457,467,468,471,479,519,562,563,567,575,600,</a:t>
            </a:r>
            <a:r>
              <a:rPr lang="is-IS" sz="2000" dirty="0" smtClean="0">
                <a:solidFill>
                  <a:srgbClr val="C00000"/>
                </a:solidFill>
              </a:rPr>
              <a:t>612,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628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282" y="1690688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</a:t>
            </a:r>
            <a:r>
              <a:rPr lang="en-AU" dirty="0" smtClean="0"/>
              <a:t>nforcing the constraint of other child agreeing with alignment</a:t>
            </a:r>
            <a:endParaRPr lang="en-AU" dirty="0"/>
          </a:p>
        </p:txBody>
      </p:sp>
      <p:sp>
        <p:nvSpPr>
          <p:cNvPr id="3" name="AutoShape 2" descr="/ENResource/p2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1" y="1690688"/>
            <a:ext cx="5490824" cy="44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Feng, D.-F., and Doolittle, R.F. (1987). Progressive sequence alignment as a prerequisite to correct phylogenetic trees. Journal of Molecular Evolution </a:t>
            </a:r>
            <a:r>
              <a:rPr lang="en-US" sz="2400" i="1" dirty="0"/>
              <a:t>25</a:t>
            </a:r>
            <a:r>
              <a:rPr lang="en-US" sz="2400" dirty="0"/>
              <a:t>, 351–360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Ye, Y. &amp; Godzik, A. Multiple flexible structure alignment using partial order graphs. </a:t>
            </a:r>
            <a:r>
              <a:rPr lang="en-US" sz="2400" i="1" dirty="0"/>
              <a:t>Bioinformatics</a:t>
            </a:r>
            <a:r>
              <a:rPr lang="en-US" sz="2400" dirty="0"/>
              <a:t> </a:t>
            </a:r>
            <a:r>
              <a:rPr lang="en-US" sz="2400" b="1" dirty="0"/>
              <a:t>21,</a:t>
            </a:r>
            <a:r>
              <a:rPr lang="en-US" sz="2400" dirty="0"/>
              <a:t> 2362–2369 (2005).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44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Branch isolation results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20069" y="1978025"/>
            <a:ext cx="5098774" cy="4351338"/>
          </a:xfrm>
        </p:spPr>
        <p:txBody>
          <a:bodyPr>
            <a:normAutofit fontScale="85000" lnSpcReduction="20000"/>
          </a:bodyPr>
          <a:lstStyle/>
          <a:p>
            <a:r>
              <a:rPr lang="en-AU" sz="2000" dirty="0" smtClean="0"/>
              <a:t>N3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113, </a:t>
            </a:r>
            <a:r>
              <a:rPr lang="en-AU" sz="2000" dirty="0" smtClean="0">
                <a:solidFill>
                  <a:srgbClr val="C00000"/>
                </a:solidFill>
              </a:rPr>
              <a:t>123,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129, </a:t>
            </a:r>
            <a:r>
              <a:rPr lang="en-AU" sz="2000" dirty="0" smtClean="0">
                <a:solidFill>
                  <a:srgbClr val="C00000"/>
                </a:solidFill>
              </a:rPr>
              <a:t>187,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306, </a:t>
            </a:r>
            <a:endParaRPr lang="en-AU" sz="2000" dirty="0" smtClean="0"/>
          </a:p>
          <a:p>
            <a:r>
              <a:rPr lang="en-AU" sz="2000" dirty="0" smtClean="0"/>
              <a:t>N4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185,</a:t>
            </a:r>
            <a:r>
              <a:rPr lang="en-AU" sz="2000" dirty="0" smtClean="0">
                <a:solidFill>
                  <a:srgbClr val="C00000"/>
                </a:solidFill>
              </a:rPr>
              <a:t>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382,</a:t>
            </a:r>
            <a:r>
              <a:rPr lang="en-AU" sz="2000" dirty="0" smtClean="0">
                <a:solidFill>
                  <a:srgbClr val="C00000"/>
                </a:solidFill>
              </a:rPr>
              <a:t>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591</a:t>
            </a:r>
          </a:p>
          <a:p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smtClean="0"/>
              <a:t>N10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2000" dirty="0" smtClean="0">
                <a:solidFill>
                  <a:srgbClr val="C00000"/>
                </a:solidFill>
              </a:rPr>
              <a:t>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92,</a:t>
            </a:r>
            <a:r>
              <a:rPr lang="en-AU" sz="2000" dirty="0" smtClean="0">
                <a:solidFill>
                  <a:srgbClr val="C00000"/>
                </a:solidFill>
              </a:rPr>
              <a:t>96,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112,122,192,</a:t>
            </a:r>
            <a:r>
              <a:rPr lang="en-AU" sz="2000" dirty="0" smtClean="0">
                <a:solidFill>
                  <a:srgbClr val="C00000"/>
                </a:solidFill>
              </a:rPr>
              <a:t>193,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203,</a:t>
            </a:r>
            <a:r>
              <a:rPr lang="en-AU" sz="2000" dirty="0" smtClean="0">
                <a:solidFill>
                  <a:srgbClr val="C00000"/>
                </a:solidFill>
              </a:rPr>
              <a:t>209,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227,238,265,311,361,373,</a:t>
            </a:r>
            <a:r>
              <a:rPr lang="en-AU" sz="2000" dirty="0" smtClean="0">
                <a:solidFill>
                  <a:srgbClr val="C00000"/>
                </a:solidFill>
              </a:rPr>
              <a:t>393,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448,458,</a:t>
            </a:r>
            <a:r>
              <a:rPr lang="en-AU" sz="2000" dirty="0" smtClean="0">
                <a:solidFill>
                  <a:srgbClr val="C00000"/>
                </a:solidFill>
              </a:rPr>
              <a:t>558,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596</a:t>
            </a:r>
          </a:p>
          <a:p>
            <a:endParaRPr lang="en-AU" sz="2000" dirty="0" smtClean="0"/>
          </a:p>
          <a:p>
            <a:r>
              <a:rPr lang="en-AU" sz="2000" dirty="0" smtClean="0"/>
              <a:t>N14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120,</a:t>
            </a:r>
            <a:r>
              <a:rPr lang="en-AU" sz="2000" dirty="0" smtClean="0">
                <a:solidFill>
                  <a:srgbClr val="C00000"/>
                </a:solidFill>
              </a:rPr>
              <a:t>140,146,235,258,284,305,306,319,323,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325,</a:t>
            </a:r>
            <a:r>
              <a:rPr lang="en-AU" sz="2000" dirty="0" smtClean="0">
                <a:solidFill>
                  <a:srgbClr val="C00000"/>
                </a:solidFill>
              </a:rPr>
              <a:t>343,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</a:t>
            </a:r>
            <a:r>
              <a:rPr lang="en-AU" sz="2000" dirty="0" smtClean="0">
                <a:solidFill>
                  <a:srgbClr val="C00000"/>
                </a:solidFill>
              </a:rPr>
              <a:t>449,486,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490,</a:t>
            </a:r>
            <a:r>
              <a:rPr lang="en-AU" sz="2000" dirty="0" smtClean="0">
                <a:solidFill>
                  <a:srgbClr val="C00000"/>
                </a:solidFill>
              </a:rPr>
              <a:t>546,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559</a:t>
            </a:r>
            <a:endParaRPr lang="en-AU" sz="2000" dirty="0">
              <a:solidFill>
                <a:srgbClr val="C00000"/>
              </a:solidFill>
            </a:endParaRPr>
          </a:p>
          <a:p>
            <a:r>
              <a:rPr lang="en-AU" sz="2000" dirty="0" smtClean="0"/>
              <a:t>N19</a:t>
            </a:r>
            <a:br>
              <a:rPr lang="en-AU" sz="2000" dirty="0" smtClean="0"/>
            </a:br>
            <a:r>
              <a:rPr lang="is-IS" sz="2000" dirty="0"/>
              <a:t> 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124,130,147,158,163,175,188,200,225,303,360,386,397,452,457,467,468,471,479,519,562,563,567,575,600,</a:t>
            </a:r>
            <a:r>
              <a:rPr lang="is-IS" sz="2000" dirty="0" smtClean="0">
                <a:solidFill>
                  <a:srgbClr val="C00000"/>
                </a:solidFill>
              </a:rPr>
              <a:t>612,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628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1978025"/>
            <a:ext cx="5098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N3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113, </a:t>
            </a:r>
            <a:r>
              <a:rPr lang="en-AU" sz="2000" dirty="0" smtClean="0">
                <a:solidFill>
                  <a:srgbClr val="C00000"/>
                </a:solidFill>
              </a:rPr>
              <a:t>123,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129, </a:t>
            </a:r>
            <a:r>
              <a:rPr lang="en-AU" sz="2000" dirty="0" smtClean="0">
                <a:solidFill>
                  <a:srgbClr val="C00000"/>
                </a:solidFill>
              </a:rPr>
              <a:t>187,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192, 306, 462, 625</a:t>
            </a:r>
          </a:p>
          <a:p>
            <a:endParaRPr lang="en-AU" sz="2000" dirty="0" smtClean="0"/>
          </a:p>
          <a:p>
            <a:r>
              <a:rPr lang="en-AU" sz="2000" dirty="0" smtClean="0"/>
              <a:t>N4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185, </a:t>
            </a:r>
            <a:r>
              <a:rPr lang="en-AU" sz="2000" dirty="0" smtClean="0">
                <a:solidFill>
                  <a:srgbClr val="C00000"/>
                </a:solidFill>
              </a:rPr>
              <a:t>239,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382, </a:t>
            </a:r>
            <a:r>
              <a:rPr lang="en-AU" sz="2000" dirty="0" smtClean="0">
                <a:solidFill>
                  <a:srgbClr val="C00000"/>
                </a:solidFill>
              </a:rPr>
              <a:t>542,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591</a:t>
            </a:r>
          </a:p>
          <a:p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smtClean="0"/>
              <a:t>N10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2000" dirty="0" smtClean="0">
                <a:solidFill>
                  <a:srgbClr val="C00000"/>
                </a:solidFill>
              </a:rPr>
              <a:t>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89,92,</a:t>
            </a:r>
            <a:r>
              <a:rPr lang="en-AU" sz="2000" dirty="0" smtClean="0">
                <a:solidFill>
                  <a:srgbClr val="C00000"/>
                </a:solidFill>
              </a:rPr>
              <a:t>96,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111,112,122,181,192,</a:t>
            </a:r>
            <a:r>
              <a:rPr lang="en-AU" sz="2000" dirty="0" smtClean="0">
                <a:solidFill>
                  <a:srgbClr val="C00000"/>
                </a:solidFill>
              </a:rPr>
              <a:t>193,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203,</a:t>
            </a:r>
            <a:r>
              <a:rPr lang="en-AU" sz="2000" dirty="0" smtClean="0">
                <a:solidFill>
                  <a:srgbClr val="C00000"/>
                </a:solidFill>
              </a:rPr>
              <a:t>209,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227,237,238,265,296,306,311,337,358,361,373,</a:t>
            </a:r>
            <a:r>
              <a:rPr lang="en-AU" sz="2000" dirty="0" smtClean="0">
                <a:solidFill>
                  <a:srgbClr val="C00000"/>
                </a:solidFill>
              </a:rPr>
              <a:t>393,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448,457,458,462,468,</a:t>
            </a:r>
            <a:r>
              <a:rPr lang="en-AU" sz="2000" dirty="0" smtClean="0">
                <a:solidFill>
                  <a:srgbClr val="C00000"/>
                </a:solidFill>
              </a:rPr>
              <a:t>546,558,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596,633</a:t>
            </a:r>
          </a:p>
          <a:p>
            <a:endParaRPr lang="en-AU" sz="2000" dirty="0" smtClean="0"/>
          </a:p>
          <a:p>
            <a:r>
              <a:rPr lang="en-AU" sz="2000" dirty="0" smtClean="0"/>
              <a:t>N14</a:t>
            </a:r>
            <a:br>
              <a:rPr lang="en-AU" sz="2000" dirty="0" smtClean="0"/>
            </a:br>
            <a:r>
              <a:rPr lang="en-AU" sz="2000" dirty="0" smtClean="0">
                <a:solidFill>
                  <a:srgbClr val="C00000"/>
                </a:solidFill>
              </a:rPr>
              <a:t>80,93,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120,</a:t>
            </a:r>
            <a:r>
              <a:rPr lang="en-AU" sz="2000" dirty="0" smtClean="0">
                <a:solidFill>
                  <a:srgbClr val="C00000"/>
                </a:solidFill>
              </a:rPr>
              <a:t>140,146,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151,</a:t>
            </a:r>
            <a:r>
              <a:rPr lang="en-AU" sz="2000" dirty="0" smtClean="0">
                <a:solidFill>
                  <a:srgbClr val="C00000"/>
                </a:solidFill>
              </a:rPr>
              <a:t>153,164,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166,</a:t>
            </a:r>
            <a:r>
              <a:rPr lang="en-AU" sz="2000" dirty="0" smtClean="0">
                <a:solidFill>
                  <a:srgbClr val="C00000"/>
                </a:solidFill>
              </a:rPr>
              <a:t>178,188,223,235,241,258,269,284,292,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296,</a:t>
            </a:r>
            <a:r>
              <a:rPr lang="en-AU" sz="2000" dirty="0" smtClean="0">
                <a:solidFill>
                  <a:srgbClr val="C00000"/>
                </a:solidFill>
              </a:rPr>
              <a:t>302,304,305,306,319,323,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325,</a:t>
            </a:r>
            <a:r>
              <a:rPr lang="en-AU" sz="2000" dirty="0" smtClean="0">
                <a:solidFill>
                  <a:srgbClr val="C00000"/>
                </a:solidFill>
              </a:rPr>
              <a:t>343,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386,</a:t>
            </a:r>
            <a:r>
              <a:rPr lang="en-AU" sz="2000" dirty="0" smtClean="0">
                <a:solidFill>
                  <a:srgbClr val="C00000"/>
                </a:solidFill>
              </a:rPr>
              <a:t>409,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448,</a:t>
            </a:r>
            <a:r>
              <a:rPr lang="en-AU" sz="2000" dirty="0" smtClean="0">
                <a:solidFill>
                  <a:srgbClr val="C00000"/>
                </a:solidFill>
              </a:rPr>
              <a:t>449,486,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490,</a:t>
            </a:r>
            <a:r>
              <a:rPr lang="en-AU" sz="2000" dirty="0" smtClean="0">
                <a:solidFill>
                  <a:srgbClr val="C00000"/>
                </a:solidFill>
              </a:rPr>
              <a:t>546,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559,</a:t>
            </a:r>
            <a:r>
              <a:rPr lang="en-AU" sz="2000" dirty="0" smtClean="0">
                <a:solidFill>
                  <a:srgbClr val="C00000"/>
                </a:solidFill>
              </a:rPr>
              <a:t>564,626,627,629</a:t>
            </a:r>
          </a:p>
          <a:p>
            <a:endParaRPr lang="en-AU" sz="2000" dirty="0" smtClean="0">
              <a:solidFill>
                <a:srgbClr val="C00000"/>
              </a:solidFill>
            </a:endParaRPr>
          </a:p>
          <a:p>
            <a:r>
              <a:rPr lang="en-AU" sz="2000" dirty="0" smtClean="0"/>
              <a:t>N19</a:t>
            </a:r>
            <a:br>
              <a:rPr lang="en-AU" sz="2000" dirty="0" smtClean="0"/>
            </a:br>
            <a:r>
              <a:rPr lang="is-IS" sz="2000" dirty="0" smtClean="0"/>
              <a:t> 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2,72,73,74,75,120,121,124,125,130,147,158,163,165,175,178,179,188,200,225,303,311,332,354,360,378,386,397,411,415,452,457,467,468,471,479,519,553,562,563,567,575,594,600,607,</a:t>
            </a:r>
            <a:r>
              <a:rPr lang="is-IS" sz="2000" dirty="0" smtClean="0">
                <a:solidFill>
                  <a:srgbClr val="C00000"/>
                </a:solidFill>
              </a:rPr>
              <a:t>612,</a:t>
            </a:r>
            <a:r>
              <a:rPr lang="is-IS" sz="2000" dirty="0" smtClean="0">
                <a:solidFill>
                  <a:schemeClr val="accent1">
                    <a:lumMod val="75000"/>
                  </a:schemeClr>
                </a:solidFill>
              </a:rPr>
              <a:t>628,630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1331694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 enforcing the constraint of other </a:t>
            </a:r>
            <a:r>
              <a:rPr lang="en-AU" smtClean="0"/>
              <a:t>child agreeing with alignment</a:t>
            </a: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576252" y="1331693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</a:t>
            </a:r>
            <a:r>
              <a:rPr lang="en-AU" dirty="0" smtClean="0"/>
              <a:t>nforcing the constraint of other child agreeing with alignment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48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Partial order graphs</a:t>
            </a:r>
          </a:p>
          <a:p>
            <a:r>
              <a:rPr lang="en-AU" dirty="0" smtClean="0"/>
              <a:t>Partial order alignment</a:t>
            </a:r>
          </a:p>
          <a:p>
            <a:r>
              <a:rPr lang="en-AU" dirty="0" smtClean="0"/>
              <a:t>Biological relevance</a:t>
            </a:r>
            <a:endParaRPr lang="en-AU" dirty="0"/>
          </a:p>
          <a:p>
            <a:r>
              <a:rPr lang="en-AU" dirty="0" smtClean="0"/>
              <a:t>Branch isolation</a:t>
            </a:r>
          </a:p>
          <a:p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845642" y="4370236"/>
            <a:ext cx="5226807" cy="19416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Partial order graphs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dirty="0" smtClean="0"/>
                  <a:t>1 &lt; 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dirty="0" smtClean="0"/>
                  <a:t>2 &lt; 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dirty="0" smtClean="0"/>
                  <a:t>3 &lt; 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U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dirty="0" smtClean="0"/>
                  <a:t>Reflexivity: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 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endParaRPr lang="en-AU" sz="2400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dirty="0" smtClean="0"/>
                  <a:t>Anti-symmetry: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AU" sz="24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AU" sz="2400" b="0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400" dirty="0"/>
                  <a:t>Transitivity</a:t>
                </a:r>
                <a:r>
                  <a:rPr lang="en-AU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AU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AU" sz="2400" dirty="0" smtClean="0"/>
                  <a:t> then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≤</m:t>
                    </m:r>
                    <m:r>
                      <a:rPr lang="en-AU" sz="24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AU" sz="2400" dirty="0" smtClean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U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20" y="1117488"/>
            <a:ext cx="4297680" cy="22646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84357" y="4671892"/>
            <a:ext cx="414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C00000"/>
                </a:solidFill>
              </a:rPr>
              <a:t>Useful for representing:</a:t>
            </a:r>
          </a:p>
          <a:p>
            <a:pPr algn="ctr"/>
            <a:r>
              <a:rPr lang="en-AU" sz="3200" dirty="0" smtClean="0">
                <a:solidFill>
                  <a:srgbClr val="C00000"/>
                </a:solidFill>
              </a:rPr>
              <a:t>Ambiguity</a:t>
            </a:r>
          </a:p>
          <a:p>
            <a:pPr algn="ctr"/>
            <a:r>
              <a:rPr lang="en-AU" sz="3200" dirty="0" smtClean="0">
                <a:solidFill>
                  <a:srgbClr val="C00000"/>
                </a:solidFill>
              </a:rPr>
              <a:t>Variability</a:t>
            </a:r>
            <a:endParaRPr lang="en-A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Partial order alignment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84" y="1769438"/>
            <a:ext cx="5886450" cy="2224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68" y="4324027"/>
            <a:ext cx="3232364" cy="86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37" y="4324027"/>
            <a:ext cx="3220995" cy="85893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16848" y="1690688"/>
            <a:ext cx="4058776" cy="4351338"/>
          </a:xfrm>
        </p:spPr>
        <p:txBody>
          <a:bodyPr/>
          <a:lstStyle/>
          <a:p>
            <a:r>
              <a:rPr lang="en-AU" dirty="0" smtClean="0"/>
              <a:t>Represent ambiguity</a:t>
            </a:r>
          </a:p>
          <a:p>
            <a:endParaRPr lang="en-AU" dirty="0"/>
          </a:p>
          <a:p>
            <a:r>
              <a:rPr lang="en-AU" dirty="0" smtClean="0"/>
              <a:t>Doesn’t result in incorrect gap penalisation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Progressive alignment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Problem: </a:t>
            </a:r>
            <a:r>
              <a:rPr lang="en-US" sz="2400" dirty="0"/>
              <a:t>“Once a gap, always a gap” </a:t>
            </a:r>
            <a:br>
              <a:rPr lang="en-US" sz="2400" dirty="0"/>
            </a:br>
            <a:r>
              <a:rPr lang="en-US" sz="2400" dirty="0"/>
              <a:t>(Feng &amp; Doolittle, 1987)</a:t>
            </a:r>
          </a:p>
          <a:p>
            <a:endParaRPr lang="en-US" sz="2400" dirty="0"/>
          </a:p>
          <a:p>
            <a:r>
              <a:rPr lang="en-US" sz="2400" b="1" dirty="0"/>
              <a:t>Problem: </a:t>
            </a:r>
            <a:r>
              <a:rPr lang="en-US" sz="2400" dirty="0"/>
              <a:t>Incorrect handling of insertions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00" y="1417707"/>
            <a:ext cx="8707799" cy="53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4" y="4576065"/>
            <a:ext cx="3201363" cy="68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Progressive partial order alignment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9" y="3196037"/>
            <a:ext cx="3772862" cy="81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34" y="1449375"/>
            <a:ext cx="4285860" cy="91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40" y="4179153"/>
            <a:ext cx="3608294" cy="510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00" y="1417707"/>
            <a:ext cx="8707799" cy="53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in progressive MSA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838" y="2756353"/>
            <a:ext cx="4058776" cy="4351338"/>
          </a:xfrm>
        </p:spPr>
        <p:txBody>
          <a:bodyPr/>
          <a:lstStyle/>
          <a:p>
            <a:r>
              <a:rPr lang="en-AU" dirty="0" smtClean="0"/>
              <a:t>Modelled correctly</a:t>
            </a:r>
          </a:p>
          <a:p>
            <a:endParaRPr lang="en-AU" dirty="0"/>
          </a:p>
          <a:p>
            <a:r>
              <a:rPr lang="en-AU" dirty="0" smtClean="0"/>
              <a:t>Doesn’t result in incorrect gap penalisation</a:t>
            </a:r>
            <a:endParaRPr lang="en-AU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56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in progressive MSA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56824" cy="4351338"/>
          </a:xfrm>
        </p:spPr>
      </p:pic>
      <p:sp>
        <p:nvSpPr>
          <p:cNvPr id="5" name="Rectangle 4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31838" y="2756353"/>
            <a:ext cx="4058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Modelled incorrectly</a:t>
            </a:r>
          </a:p>
          <a:p>
            <a:endParaRPr lang="en-AU" dirty="0" smtClean="0"/>
          </a:p>
          <a:p>
            <a:r>
              <a:rPr lang="en-AU" dirty="0" smtClean="0"/>
              <a:t>Results in incorrect gap penalisation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20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penalties with partial order graphs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56824" cy="4351338"/>
          </a:xfrm>
        </p:spPr>
      </p:pic>
      <p:sp>
        <p:nvSpPr>
          <p:cNvPr id="5" name="Rectangle 4"/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56185" r="57599" b="26244"/>
          <a:stretch/>
        </p:blipFill>
        <p:spPr>
          <a:xfrm>
            <a:off x="5833025" y="3233743"/>
            <a:ext cx="401594" cy="200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55" y="2497741"/>
            <a:ext cx="3744687" cy="136861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56185" r="57599" b="26244"/>
          <a:stretch/>
        </p:blipFill>
        <p:spPr>
          <a:xfrm>
            <a:off x="6587406" y="3233743"/>
            <a:ext cx="401594" cy="20039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7" t="55273" r="36401" b="26123"/>
          <a:stretch/>
        </p:blipFill>
        <p:spPr>
          <a:xfrm>
            <a:off x="6234618" y="3282796"/>
            <a:ext cx="326143" cy="1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384</Words>
  <Application>Microsoft Macintosh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Andale Mono</vt:lpstr>
      <vt:lpstr>Calibri</vt:lpstr>
      <vt:lpstr>Calibri Light</vt:lpstr>
      <vt:lpstr>Cambria Math</vt:lpstr>
      <vt:lpstr>Mangal</vt:lpstr>
      <vt:lpstr>Arial</vt:lpstr>
      <vt:lpstr>Office Theme</vt:lpstr>
      <vt:lpstr>Partial order graphs </vt:lpstr>
      <vt:lpstr>Overview</vt:lpstr>
      <vt:lpstr>Partial order graphs</vt:lpstr>
      <vt:lpstr>Partial order alignment</vt:lpstr>
      <vt:lpstr>Progressive alignment</vt:lpstr>
      <vt:lpstr>Progressive partial order alignment</vt:lpstr>
      <vt:lpstr>Deletion in progressive MSA</vt:lpstr>
      <vt:lpstr>Insertion in progressive MSA</vt:lpstr>
      <vt:lpstr>Gap penalties with partial order graphs</vt:lpstr>
      <vt:lpstr>Biological relevance – structural alignment</vt:lpstr>
      <vt:lpstr>Branch isolation</vt:lpstr>
      <vt:lpstr>Branch isolation discovery</vt:lpstr>
      <vt:lpstr>Branch isolation results</vt:lpstr>
      <vt:lpstr>References</vt:lpstr>
      <vt:lpstr>Branch isolation results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2017-06-28T04:47:51Z</dcterms:created>
  <dcterms:modified xsi:type="dcterms:W3CDTF">2017-06-29T22:26:12Z</dcterms:modified>
</cp:coreProperties>
</file>