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6" r:id="rId7"/>
    <p:sldId id="267" r:id="rId8"/>
    <p:sldId id="268" r:id="rId9"/>
    <p:sldId id="270" r:id="rId10"/>
    <p:sldId id="262" r:id="rId11"/>
    <p:sldId id="272" r:id="rId12"/>
    <p:sldId id="263" r:id="rId13"/>
    <p:sldId id="271" r:id="rId14"/>
    <p:sldId id="273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FF1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340" y="-6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esseb\Documents\Research16\GenGen\monomer_dimer_detai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auROC</c:v>
          </c:tx>
          <c:invertIfNegative val="0"/>
          <c:cat>
            <c:strRef>
              <c:f>Sheet1!$A$2:$A$27</c:f>
              <c:strCache>
                <c:ptCount val="26"/>
                <c:pt idx="0">
                  <c:v>CTCF</c:v>
                </c:pt>
                <c:pt idx="1">
                  <c:v>MAX</c:v>
                </c:pt>
                <c:pt idx="2">
                  <c:v>GABPA</c:v>
                </c:pt>
                <c:pt idx="3">
                  <c:v>TAF1</c:v>
                </c:pt>
                <c:pt idx="4">
                  <c:v>YY1</c:v>
                </c:pt>
                <c:pt idx="5">
                  <c:v>E2F6</c:v>
                </c:pt>
                <c:pt idx="6">
                  <c:v>EGR1</c:v>
                </c:pt>
                <c:pt idx="7">
                  <c:v>JUND</c:v>
                </c:pt>
                <c:pt idx="8">
                  <c:v>CEBPB</c:v>
                </c:pt>
                <c:pt idx="9">
                  <c:v>ZNF143</c:v>
                </c:pt>
                <c:pt idx="10">
                  <c:v>MYC</c:v>
                </c:pt>
                <c:pt idx="11">
                  <c:v>TCF12</c:v>
                </c:pt>
                <c:pt idx="12">
                  <c:v>ATF3</c:v>
                </c:pt>
                <c:pt idx="13">
                  <c:v>CREB1</c:v>
                </c:pt>
                <c:pt idx="14">
                  <c:v>FOXA1</c:v>
                </c:pt>
                <c:pt idx="15">
                  <c:v>ATF7</c:v>
                </c:pt>
                <c:pt idx="16">
                  <c:v>ARID3A</c:v>
                </c:pt>
                <c:pt idx="17">
                  <c:v>ATF2</c:v>
                </c:pt>
                <c:pt idx="18">
                  <c:v>RFX5</c:v>
                </c:pt>
                <c:pt idx="19">
                  <c:v>REST</c:v>
                </c:pt>
                <c:pt idx="20">
                  <c:v>EP300</c:v>
                </c:pt>
                <c:pt idx="21">
                  <c:v>TEAD4</c:v>
                </c:pt>
                <c:pt idx="22">
                  <c:v>STAT3</c:v>
                </c:pt>
                <c:pt idx="23">
                  <c:v>TCF7L2</c:v>
                </c:pt>
                <c:pt idx="24">
                  <c:v>MAFK_MCF-7</c:v>
                </c:pt>
                <c:pt idx="25">
                  <c:v>MAFK_K562</c:v>
                </c:pt>
              </c:strCache>
            </c:strRef>
          </c:cat>
          <c:val>
            <c:numRef>
              <c:f>Sheet1!$B$2:$B$27</c:f>
              <c:numCache>
                <c:formatCode>0.00</c:formatCode>
                <c:ptCount val="26"/>
                <c:pt idx="0">
                  <c:v>0.92849999999999999</c:v>
                </c:pt>
                <c:pt idx="1">
                  <c:v>0.98899999999999999</c:v>
                </c:pt>
                <c:pt idx="2">
                  <c:v>0.97130000000000005</c:v>
                </c:pt>
                <c:pt idx="3">
                  <c:v>0.98340000000000005</c:v>
                </c:pt>
                <c:pt idx="4">
                  <c:v>0.95820000000000005</c:v>
                </c:pt>
                <c:pt idx="5">
                  <c:v>0.96279999999999999</c:v>
                </c:pt>
                <c:pt idx="6">
                  <c:v>0.93089999999999995</c:v>
                </c:pt>
                <c:pt idx="7">
                  <c:v>0.89429999999999998</c:v>
                </c:pt>
                <c:pt idx="8">
                  <c:v>0.96550000000000002</c:v>
                </c:pt>
                <c:pt idx="9">
                  <c:v>0.90339999999999998</c:v>
                </c:pt>
                <c:pt idx="10">
                  <c:v>0.98719999999999997</c:v>
                </c:pt>
                <c:pt idx="11">
                  <c:v>0.93020000000000003</c:v>
                </c:pt>
                <c:pt idx="12">
                  <c:v>0.94689999999999996</c:v>
                </c:pt>
                <c:pt idx="13">
                  <c:v>0.82909999999999995</c:v>
                </c:pt>
                <c:pt idx="14">
                  <c:v>0.81110000000000004</c:v>
                </c:pt>
                <c:pt idx="15">
                  <c:v>0.79579999999999995</c:v>
                </c:pt>
                <c:pt idx="16">
                  <c:v>0.91820000000000002</c:v>
                </c:pt>
                <c:pt idx="17">
                  <c:v>0.67320000000000002</c:v>
                </c:pt>
                <c:pt idx="18">
                  <c:v>0.93789999999999996</c:v>
                </c:pt>
                <c:pt idx="19">
                  <c:v>0.77539999999999998</c:v>
                </c:pt>
                <c:pt idx="20">
                  <c:v>0.97809999999999997</c:v>
                </c:pt>
                <c:pt idx="21">
                  <c:v>0.97299999999999998</c:v>
                </c:pt>
                <c:pt idx="22">
                  <c:v>0.96319999999999995</c:v>
                </c:pt>
                <c:pt idx="23">
                  <c:v>0.90810000000000002</c:v>
                </c:pt>
                <c:pt idx="24">
                  <c:v>0.73560000000000003</c:v>
                </c:pt>
                <c:pt idx="25">
                  <c:v>0.65439999999999998</c:v>
                </c:pt>
              </c:numCache>
            </c:numRef>
          </c:val>
        </c:ser>
        <c:ser>
          <c:idx val="1"/>
          <c:order val="1"/>
          <c:tx>
            <c:v>auPRC</c:v>
          </c:tx>
          <c:invertIfNegative val="0"/>
          <c:cat>
            <c:strRef>
              <c:f>Sheet1!$A$2:$A$27</c:f>
              <c:strCache>
                <c:ptCount val="26"/>
                <c:pt idx="0">
                  <c:v>CTCF</c:v>
                </c:pt>
                <c:pt idx="1">
                  <c:v>MAX</c:v>
                </c:pt>
                <c:pt idx="2">
                  <c:v>GABPA</c:v>
                </c:pt>
                <c:pt idx="3">
                  <c:v>TAF1</c:v>
                </c:pt>
                <c:pt idx="4">
                  <c:v>YY1</c:v>
                </c:pt>
                <c:pt idx="5">
                  <c:v>E2F6</c:v>
                </c:pt>
                <c:pt idx="6">
                  <c:v>EGR1</c:v>
                </c:pt>
                <c:pt idx="7">
                  <c:v>JUND</c:v>
                </c:pt>
                <c:pt idx="8">
                  <c:v>CEBPB</c:v>
                </c:pt>
                <c:pt idx="9">
                  <c:v>ZNF143</c:v>
                </c:pt>
                <c:pt idx="10">
                  <c:v>MYC</c:v>
                </c:pt>
                <c:pt idx="11">
                  <c:v>TCF12</c:v>
                </c:pt>
                <c:pt idx="12">
                  <c:v>ATF3</c:v>
                </c:pt>
                <c:pt idx="13">
                  <c:v>CREB1</c:v>
                </c:pt>
                <c:pt idx="14">
                  <c:v>FOXA1</c:v>
                </c:pt>
                <c:pt idx="15">
                  <c:v>ATF7</c:v>
                </c:pt>
                <c:pt idx="16">
                  <c:v>ARID3A</c:v>
                </c:pt>
                <c:pt idx="17">
                  <c:v>ATF2</c:v>
                </c:pt>
                <c:pt idx="18">
                  <c:v>RFX5</c:v>
                </c:pt>
                <c:pt idx="19">
                  <c:v>REST</c:v>
                </c:pt>
                <c:pt idx="20">
                  <c:v>EP300</c:v>
                </c:pt>
                <c:pt idx="21">
                  <c:v>TEAD4</c:v>
                </c:pt>
                <c:pt idx="22">
                  <c:v>STAT3</c:v>
                </c:pt>
                <c:pt idx="23">
                  <c:v>TCF7L2</c:v>
                </c:pt>
                <c:pt idx="24">
                  <c:v>MAFK_MCF-7</c:v>
                </c:pt>
                <c:pt idx="25">
                  <c:v>MAFK_K562</c:v>
                </c:pt>
              </c:strCache>
            </c:strRef>
          </c:cat>
          <c:val>
            <c:numRef>
              <c:f>Sheet1!$C$2:$C$27</c:f>
              <c:numCache>
                <c:formatCode>0.00</c:formatCode>
                <c:ptCount val="26"/>
                <c:pt idx="0">
                  <c:v>0.5161</c:v>
                </c:pt>
                <c:pt idx="1">
                  <c:v>0.51249999999999996</c:v>
                </c:pt>
                <c:pt idx="2">
                  <c:v>0.46779999999999999</c:v>
                </c:pt>
                <c:pt idx="3">
                  <c:v>0.43940000000000001</c:v>
                </c:pt>
                <c:pt idx="4">
                  <c:v>0.43559999999999999</c:v>
                </c:pt>
                <c:pt idx="5">
                  <c:v>0.4163</c:v>
                </c:pt>
                <c:pt idx="6">
                  <c:v>0.38779999999999998</c:v>
                </c:pt>
                <c:pt idx="7">
                  <c:v>0.22889999999999999</c:v>
                </c:pt>
                <c:pt idx="8">
                  <c:v>0.22189999999999999</c:v>
                </c:pt>
                <c:pt idx="9">
                  <c:v>0.2198</c:v>
                </c:pt>
                <c:pt idx="10">
                  <c:v>0.21129999999999999</c:v>
                </c:pt>
                <c:pt idx="11">
                  <c:v>0.20569999999999999</c:v>
                </c:pt>
                <c:pt idx="12">
                  <c:v>0.1968</c:v>
                </c:pt>
                <c:pt idx="13">
                  <c:v>0.18629999999999999</c:v>
                </c:pt>
                <c:pt idx="14">
                  <c:v>0.17150000000000001</c:v>
                </c:pt>
                <c:pt idx="15">
                  <c:v>0.14879999999999999</c:v>
                </c:pt>
                <c:pt idx="16">
                  <c:v>0.14829999999999999</c:v>
                </c:pt>
                <c:pt idx="17">
                  <c:v>0.13519999999999999</c:v>
                </c:pt>
                <c:pt idx="18">
                  <c:v>0.1187</c:v>
                </c:pt>
                <c:pt idx="19">
                  <c:v>0.1181</c:v>
                </c:pt>
                <c:pt idx="20">
                  <c:v>0.10589999999999999</c:v>
                </c:pt>
                <c:pt idx="21">
                  <c:v>9.9099999999999994E-2</c:v>
                </c:pt>
                <c:pt idx="22">
                  <c:v>7.2599999999999998E-2</c:v>
                </c:pt>
                <c:pt idx="23">
                  <c:v>7.1800000000000003E-2</c:v>
                </c:pt>
                <c:pt idx="24">
                  <c:v>3.0800000000000001E-2</c:v>
                </c:pt>
                <c:pt idx="25">
                  <c:v>2.0299999999999999E-2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591296"/>
        <c:axId val="59305984"/>
      </c:barChart>
      <c:catAx>
        <c:axId val="5759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Transcription Factors</a:t>
                </a:r>
              </a:p>
            </c:rich>
          </c:tx>
          <c:layout>
            <c:manualLayout>
              <c:xMode val="edge"/>
              <c:yMode val="edge"/>
              <c:x val="0.38006991582948685"/>
              <c:y val="0.78184508186476687"/>
            </c:manualLayout>
          </c:layout>
          <c:overlay val="0"/>
        </c:title>
        <c:majorTickMark val="out"/>
        <c:minorTickMark val="none"/>
        <c:tickLblPos val="nextTo"/>
        <c:txPr>
          <a:bodyPr rot="-3300000"/>
          <a:lstStyle/>
          <a:p>
            <a:pPr>
              <a:defRPr sz="1400"/>
            </a:pPr>
            <a:endParaRPr lang="en-US"/>
          </a:p>
        </c:txPr>
        <c:crossAx val="59305984"/>
        <c:crosses val="autoZero"/>
        <c:auto val="1"/>
        <c:lblAlgn val="ctr"/>
        <c:lblOffset val="100"/>
        <c:noMultiLvlLbl val="0"/>
      </c:catAx>
      <c:valAx>
        <c:axId val="5930598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Performance</a:t>
                </a:r>
              </a:p>
            </c:rich>
          </c:tx>
          <c:layout>
            <c:manualLayout>
              <c:xMode val="edge"/>
              <c:yMode val="edge"/>
              <c:x val="7.1839080459770114E-3"/>
              <c:y val="0.10340832395950506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759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87347271246265"/>
          <c:y val="0.16698818897637796"/>
          <c:w val="8.5885147977192502E-2"/>
          <c:h val="0.1818966379202599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8150-BC98-4FB8-A7D3-A7FD1E8E7A3E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529F4-7D9D-4F30-A57A-62DCE44F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0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sites: 100’s to 10’s of thousands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9F4-7D9D-4F30-A57A-62DCE44F44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54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529F4-7D9D-4F30-A57A-62DCE44F44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9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6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5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0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5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4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564B0-E7B4-4454-A2B8-014FFDF3909D}" type="datetimeFigureOut">
              <a:rPr lang="en-US" smtClean="0"/>
              <a:t>28-Oct-16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5C08D-5580-49A4-8FA9-AA08504A2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1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7879"/>
            <a:ext cx="7772400" cy="1225021"/>
          </a:xfrm>
        </p:spPr>
        <p:txBody>
          <a:bodyPr/>
          <a:lstStyle/>
          <a:p>
            <a:r>
              <a:rPr lang="en-US" dirty="0" smtClean="0"/>
              <a:t>A Bayesian network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92600"/>
            <a:ext cx="6400800" cy="927100"/>
          </a:xfrm>
        </p:spPr>
        <p:txBody>
          <a:bodyPr/>
          <a:lstStyle/>
          <a:p>
            <a:r>
              <a:rPr lang="en-US" dirty="0" smtClean="0"/>
              <a:t>Alex </a:t>
            </a:r>
            <a:r>
              <a:rPr lang="en-US" dirty="0" err="1" smtClean="0"/>
              <a:t>Essebier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9" y="495300"/>
            <a:ext cx="891388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5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210844"/>
            <a:ext cx="8427546" cy="53027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8150731">
            <a:off x="1351388" y="220408"/>
            <a:ext cx="1462341" cy="3464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449269" flipH="1">
            <a:off x="6304387" y="236737"/>
            <a:ext cx="1462341" cy="3464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0400" y="3369128"/>
            <a:ext cx="28194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 rot="20453182">
            <a:off x="3589602" y="2435836"/>
            <a:ext cx="538721" cy="31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146818" flipH="1">
            <a:off x="5060469" y="2452166"/>
            <a:ext cx="538721" cy="314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130629"/>
            <a:ext cx="5943600" cy="2495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8450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en-US" dirty="0" smtClean="0"/>
              <a:t>Handling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8700"/>
            <a:ext cx="8839200" cy="3276600"/>
          </a:xfrm>
        </p:spPr>
        <p:txBody>
          <a:bodyPr/>
          <a:lstStyle/>
          <a:p>
            <a:r>
              <a:rPr lang="en-US" dirty="0" smtClean="0"/>
              <a:t>Exclude sites </a:t>
            </a:r>
            <a:r>
              <a:rPr lang="en-US" dirty="0" smtClean="0"/>
              <a:t>which </a:t>
            </a:r>
            <a:r>
              <a:rPr lang="en-US" b="1" dirty="0" smtClean="0"/>
              <a:t>did not overlap </a:t>
            </a:r>
            <a:r>
              <a:rPr lang="en-US" dirty="0" smtClean="0"/>
              <a:t>a DHS peak or ChIP-seq peak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10,154,598 sites of length 50bps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Ensemble </a:t>
            </a:r>
            <a:r>
              <a:rPr lang="en-US" dirty="0" smtClean="0">
                <a:sym typeface="Wingdings" panose="05000000000000000000" pitchFamily="2" charset="2"/>
              </a:rPr>
              <a:t>model:</a:t>
            </a:r>
          </a:p>
          <a:p>
            <a:pPr lvl="1"/>
            <a:r>
              <a:rPr lang="en-US" dirty="0" smtClean="0"/>
              <a:t>≥ 10 </a:t>
            </a:r>
            <a:r>
              <a:rPr lang="en-US" dirty="0" smtClean="0"/>
              <a:t>models for each TF</a:t>
            </a:r>
          </a:p>
          <a:p>
            <a:pPr lvl="1"/>
            <a:r>
              <a:rPr lang="en-US" dirty="0" smtClean="0"/>
              <a:t>≥ 2 </a:t>
            </a:r>
            <a:r>
              <a:rPr lang="en-US" dirty="0" smtClean="0"/>
              <a:t>models per training cell </a:t>
            </a:r>
            <a:r>
              <a:rPr lang="en-US" dirty="0" smtClean="0"/>
              <a:t>type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951626"/>
            <a:ext cx="609600" cy="38852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7" y="4951626"/>
            <a:ext cx="609600" cy="38852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086" y="4951626"/>
            <a:ext cx="609600" cy="388523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85" y="4951626"/>
            <a:ext cx="609600" cy="38852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25" y="4951626"/>
            <a:ext cx="609600" cy="38852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67" y="4951626"/>
            <a:ext cx="609600" cy="38852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15" y="4951626"/>
            <a:ext cx="609600" cy="388523"/>
          </a:xfrm>
          <a:prstGeom prst="rect">
            <a:avLst/>
          </a:prstGeom>
          <a:noFill/>
          <a:ln w="12700">
            <a:solidFill>
              <a:srgbClr val="FF19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4951626"/>
            <a:ext cx="609600" cy="388523"/>
          </a:xfrm>
          <a:prstGeom prst="rect">
            <a:avLst/>
          </a:prstGeom>
          <a:noFill/>
          <a:ln w="12700">
            <a:solidFill>
              <a:srgbClr val="FF19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8" y="4951626"/>
            <a:ext cx="609600" cy="388523"/>
          </a:xfrm>
          <a:prstGeom prst="rect">
            <a:avLst/>
          </a:prstGeom>
          <a:noFill/>
          <a:ln w="12700">
            <a:solidFill>
              <a:srgbClr val="FF19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757" y="4951626"/>
            <a:ext cx="609600" cy="388523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4951626"/>
            <a:ext cx="609600" cy="388523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51626"/>
            <a:ext cx="609600" cy="388523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9766" y="4457700"/>
            <a:ext cx="9188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 smtClean="0"/>
              <a:t>K562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053438" y="4457700"/>
            <a:ext cx="114165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 smtClean="0"/>
              <a:t>MCF-7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078186" y="4457700"/>
            <a:ext cx="9412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 smtClean="0"/>
              <a:t>A549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662738" y="4457700"/>
            <a:ext cx="163217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800" dirty="0" smtClean="0"/>
              <a:t>GM12878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43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62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8700"/>
            <a:ext cx="8839200" cy="1447800"/>
          </a:xfrm>
        </p:spPr>
        <p:txBody>
          <a:bodyPr/>
          <a:lstStyle/>
          <a:p>
            <a:r>
              <a:rPr lang="en-US" dirty="0" smtClean="0"/>
              <a:t>Tested the trained models on </a:t>
            </a:r>
            <a:r>
              <a:rPr lang="en-US" b="1" dirty="0" smtClean="0"/>
              <a:t>8,843,011</a:t>
            </a:r>
            <a:r>
              <a:rPr lang="en-US" dirty="0" smtClean="0"/>
              <a:t> locations</a:t>
            </a:r>
          </a:p>
          <a:p>
            <a:r>
              <a:rPr lang="en-US" dirty="0" smtClean="0"/>
              <a:t>On cell types unobserved in training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947104"/>
              </p:ext>
            </p:extLst>
          </p:nvPr>
        </p:nvGraphicFramePr>
        <p:xfrm>
          <a:off x="152400" y="2628900"/>
          <a:ext cx="8839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27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8700"/>
            <a:ext cx="8839200" cy="4572000"/>
          </a:xfrm>
        </p:spPr>
        <p:txBody>
          <a:bodyPr/>
          <a:lstStyle/>
          <a:p>
            <a:r>
              <a:rPr lang="en-US" dirty="0" smtClean="0"/>
              <a:t>Next deadline: 11</a:t>
            </a:r>
            <a:r>
              <a:rPr lang="en-US" baseline="30000" dirty="0" smtClean="0"/>
              <a:t>th</a:t>
            </a:r>
            <a:r>
              <a:rPr lang="en-US" dirty="0" smtClean="0"/>
              <a:t> January 2017</a:t>
            </a:r>
          </a:p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Improve </a:t>
            </a:r>
            <a:r>
              <a:rPr lang="en-US" dirty="0" smtClean="0"/>
              <a:t>model</a:t>
            </a:r>
          </a:p>
          <a:p>
            <a:pPr lvl="2"/>
            <a:r>
              <a:rPr lang="en-US" dirty="0" err="1" smtClean="0"/>
              <a:t>Optimise</a:t>
            </a:r>
            <a:r>
              <a:rPr lang="en-US" dirty="0" smtClean="0"/>
              <a:t> parameters</a:t>
            </a:r>
          </a:p>
          <a:p>
            <a:pPr lvl="2"/>
            <a:r>
              <a:rPr lang="en-US" dirty="0" smtClean="0"/>
              <a:t>Explore what led to changes in performance</a:t>
            </a:r>
            <a:endParaRPr lang="en-US" dirty="0"/>
          </a:p>
          <a:p>
            <a:pPr lvl="1"/>
            <a:r>
              <a:rPr lang="en-US" dirty="0" smtClean="0"/>
              <a:t>Improve Ensemble approach</a:t>
            </a:r>
          </a:p>
          <a:p>
            <a:pPr lvl="2"/>
            <a:r>
              <a:rPr lang="en-US" dirty="0" smtClean="0"/>
              <a:t>Implement a better solution than averaging ensemble predictions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8700"/>
            <a:ext cx="8229600" cy="3771636"/>
          </a:xfrm>
        </p:spPr>
        <p:txBody>
          <a:bodyPr/>
          <a:lstStyle/>
          <a:p>
            <a:r>
              <a:rPr lang="en-US" dirty="0" smtClean="0"/>
              <a:t>Supervisor: Mikael </a:t>
            </a:r>
            <a:r>
              <a:rPr lang="en-US" dirty="0" err="1" smtClean="0"/>
              <a:t>Bodén</a:t>
            </a:r>
            <a:endParaRPr lang="en-US" dirty="0" smtClean="0"/>
          </a:p>
          <a:p>
            <a:r>
              <a:rPr lang="en-US" dirty="0" err="1" smtClean="0"/>
              <a:t>Bodén</a:t>
            </a:r>
            <a:r>
              <a:rPr lang="en-US" dirty="0" smtClean="0"/>
              <a:t> group</a:t>
            </a:r>
            <a:endParaRPr lang="en-US" dirty="0"/>
          </a:p>
        </p:txBody>
      </p:sp>
      <p:pic>
        <p:nvPicPr>
          <p:cNvPr id="2052" name="Picture 4" descr="http://bioinf.scmb.uq.edu.au/wiki/files/download/1aa8177a-e721-4ef9-a9ee-c7a475f5adf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75" y="2476500"/>
            <a:ext cx="6258025" cy="30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38200"/>
          </a:xfrm>
        </p:spPr>
        <p:txBody>
          <a:bodyPr/>
          <a:lstStyle/>
          <a:p>
            <a:r>
              <a:rPr lang="en-US" dirty="0" smtClean="0"/>
              <a:t>Transcription factors (TFs)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2500"/>
            <a:ext cx="88392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Proteins that </a:t>
            </a:r>
            <a:r>
              <a:rPr lang="en-US" dirty="0" smtClean="0"/>
              <a:t>can bind </a:t>
            </a:r>
            <a:r>
              <a:rPr lang="en-US" dirty="0" smtClean="0"/>
              <a:t>specific DNA sequences</a:t>
            </a:r>
          </a:p>
          <a:p>
            <a:r>
              <a:rPr lang="en-US" dirty="0" smtClean="0"/>
              <a:t>Regulate transcription</a:t>
            </a:r>
          </a:p>
          <a:p>
            <a:r>
              <a:rPr lang="en-US" dirty="0" smtClean="0"/>
              <a:t>From hundreds </a:t>
            </a:r>
            <a:r>
              <a:rPr lang="en-US" dirty="0" smtClean="0"/>
              <a:t>to tens of thousands of binding sites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3314700"/>
            <a:ext cx="4419600" cy="220980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</a:rPr>
              <a:t>Binding </a:t>
            </a:r>
            <a:r>
              <a:rPr lang="en-US" dirty="0" smtClean="0">
                <a:solidFill>
                  <a:srgbClr val="0070C0"/>
                </a:solidFill>
              </a:rPr>
              <a:t>locations vary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 smtClean="0"/>
              <a:t>Across cell types</a:t>
            </a:r>
          </a:p>
          <a:p>
            <a:pPr lvl="1"/>
            <a:r>
              <a:rPr lang="en-US" dirty="0" smtClean="0"/>
              <a:t>Between different TFs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3314700"/>
            <a:ext cx="4419600" cy="2209800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Binding depends on</a:t>
            </a:r>
          </a:p>
          <a:p>
            <a:pPr lvl="1"/>
            <a:r>
              <a:rPr lang="en-US" dirty="0" smtClean="0"/>
              <a:t>DNA sequence</a:t>
            </a:r>
          </a:p>
          <a:p>
            <a:pPr lvl="1"/>
            <a:r>
              <a:rPr lang="en-US" dirty="0" smtClean="0"/>
              <a:t>Chromatin accessibility</a:t>
            </a:r>
          </a:p>
          <a:p>
            <a:pPr lvl="1"/>
            <a:r>
              <a:rPr lang="en-US" dirty="0" smtClean="0"/>
              <a:t>Other TFs</a:t>
            </a:r>
            <a:endParaRPr lang="en-US" dirty="0"/>
          </a:p>
        </p:txBody>
      </p:sp>
      <p:cxnSp>
        <p:nvCxnSpPr>
          <p:cNvPr id="7" name="Straight Connector 6"/>
          <p:cNvCxnSpPr>
            <a:stCxn id="3" idx="2"/>
          </p:cNvCxnSpPr>
          <p:nvPr/>
        </p:nvCxnSpPr>
        <p:spPr>
          <a:xfrm>
            <a:off x="4572000" y="3238500"/>
            <a:ext cx="0" cy="22098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1485635"/>
          </a:xfrm>
        </p:spPr>
        <p:txBody>
          <a:bodyPr>
            <a:normAutofit/>
          </a:bodyPr>
          <a:lstStyle/>
          <a:p>
            <a:r>
              <a:rPr lang="en-US" dirty="0" smtClean="0"/>
              <a:t>Chromatin immunoprecipitation followed by sequencing: </a:t>
            </a:r>
            <a:r>
              <a:rPr lang="en-US" b="1" dirty="0" smtClean="0"/>
              <a:t>ChIP-seq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14500"/>
            <a:ext cx="8839200" cy="3810000"/>
          </a:xfrm>
        </p:spPr>
        <p:txBody>
          <a:bodyPr/>
          <a:lstStyle/>
          <a:p>
            <a:r>
              <a:rPr lang="en-AU" dirty="0" smtClean="0"/>
              <a:t>To determine </a:t>
            </a:r>
            <a:r>
              <a:rPr lang="en-AU" b="1" dirty="0" smtClean="0"/>
              <a:t>protein binding sites </a:t>
            </a:r>
            <a:r>
              <a:rPr lang="en-AU" dirty="0" smtClean="0"/>
              <a:t>in the genome</a:t>
            </a:r>
          </a:p>
          <a:p>
            <a:r>
              <a:rPr lang="en-AU" dirty="0" smtClean="0">
                <a:solidFill>
                  <a:srgbClr val="C00000"/>
                </a:solidFill>
              </a:rPr>
              <a:t>Cannot </a:t>
            </a:r>
            <a:r>
              <a:rPr lang="en-AU" dirty="0" smtClean="0">
                <a:solidFill>
                  <a:srgbClr val="C00000"/>
                </a:solidFill>
              </a:rPr>
              <a:t>assay every </a:t>
            </a:r>
            <a:r>
              <a:rPr lang="en-AU" dirty="0" smtClean="0">
                <a:solidFill>
                  <a:srgbClr val="C00000"/>
                </a:solidFill>
              </a:rPr>
              <a:t>TF-cell type-condition </a:t>
            </a:r>
            <a:r>
              <a:rPr lang="en-AU" dirty="0" smtClean="0">
                <a:solidFill>
                  <a:srgbClr val="C00000"/>
                </a:solidFill>
              </a:rPr>
              <a:t>combination</a:t>
            </a:r>
          </a:p>
          <a:p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Some TFs </a:t>
            </a:r>
            <a:r>
              <a:rPr lang="en-AU" b="1" dirty="0" smtClean="0">
                <a:solidFill>
                  <a:schemeClr val="accent4">
                    <a:lumMod val="75000"/>
                  </a:schemeClr>
                </a:solidFill>
              </a:rPr>
              <a:t>cannot be assayed </a:t>
            </a: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by </a:t>
            </a:r>
            <a:r>
              <a:rPr lang="en-AU" dirty="0" smtClean="0">
                <a:solidFill>
                  <a:schemeClr val="accent4">
                    <a:lumMod val="75000"/>
                  </a:schemeClr>
                </a:solidFill>
              </a:rPr>
              <a:t>ChIP-seq</a:t>
            </a:r>
          </a:p>
          <a:p>
            <a:r>
              <a:rPr lang="en-AU" dirty="0" smtClean="0"/>
              <a:t>How do you explore a TF when you can’t experimentally detect binding?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96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952500"/>
          </a:xfrm>
        </p:spPr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88392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Develop </a:t>
            </a:r>
            <a:r>
              <a:rPr lang="en-US" dirty="0"/>
              <a:t>and apply </a:t>
            </a:r>
            <a:r>
              <a:rPr lang="en-US" b="1" dirty="0"/>
              <a:t>computational methods </a:t>
            </a:r>
            <a:r>
              <a:rPr lang="en-US" dirty="0"/>
              <a:t>that can </a:t>
            </a:r>
            <a:r>
              <a:rPr lang="en-US" b="1" dirty="0"/>
              <a:t>integrate</a:t>
            </a:r>
            <a:r>
              <a:rPr lang="en-US" dirty="0"/>
              <a:t> </a:t>
            </a:r>
            <a:r>
              <a:rPr lang="en-US" dirty="0" smtClean="0"/>
              <a:t>multiple datasets to </a:t>
            </a:r>
            <a:r>
              <a:rPr lang="en-US" dirty="0"/>
              <a:t>predict</a:t>
            </a:r>
            <a:r>
              <a:rPr lang="en-US" b="1" dirty="0"/>
              <a:t> 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i="1" dirty="0" smtClean="0"/>
              <a:t>in vivo</a:t>
            </a:r>
            <a:r>
              <a:rPr lang="en-US" b="1" dirty="0"/>
              <a:t> binding maps </a:t>
            </a:r>
            <a:r>
              <a:rPr lang="en-US" dirty="0"/>
              <a:t>of a diverse collection of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TFs </a:t>
            </a:r>
            <a:r>
              <a:rPr lang="en-US" dirty="0"/>
              <a:t>in a variety of cell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0767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Given a TF, a location and a cell type, what is the 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probability of binding?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" y="1028700"/>
            <a:ext cx="8915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Transcription factor binding data (ChIP-seq)</a:t>
            </a:r>
          </a:p>
          <a:p>
            <a:pPr lvl="1"/>
            <a:r>
              <a:rPr lang="en-US" dirty="0" smtClean="0"/>
              <a:t>TF and cell type specific</a:t>
            </a:r>
          </a:p>
          <a:p>
            <a:pPr lvl="1"/>
            <a:r>
              <a:rPr lang="en-US" b="1" dirty="0" smtClean="0"/>
              <a:t>32 TFs </a:t>
            </a:r>
            <a:r>
              <a:rPr lang="en-US" dirty="0" smtClean="0"/>
              <a:t>across </a:t>
            </a:r>
            <a:r>
              <a:rPr lang="en-US" b="1" dirty="0" smtClean="0"/>
              <a:t>14 cell types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123 combinations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200bp window with 50bp slide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Each </a:t>
            </a:r>
            <a:r>
              <a:rPr lang="en-US" dirty="0" smtClean="0">
                <a:sym typeface="Wingdings" panose="05000000000000000000" pitchFamily="2" charset="2"/>
              </a:rPr>
              <a:t>window labelled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‘U’ – unbound – no evidence of binding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‘A’ – ambiguous – low confidence binding site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‘B’ – bound – high confidence binding site</a:t>
            </a:r>
          </a:p>
        </p:txBody>
      </p:sp>
    </p:spTree>
    <p:extLst>
      <p:ext uri="{BB962C8B-B14F-4D97-AF65-F5344CB8AC3E}">
        <p14:creationId xmlns:p14="http://schemas.microsoft.com/office/powerpoint/2010/main" val="33641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</p:spPr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799" y="1257300"/>
            <a:ext cx="8534399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/>
              <a:t>51,676,737</a:t>
            </a:r>
            <a:r>
              <a:rPr lang="en-US" dirty="0" smtClean="0"/>
              <a:t> windows across the </a:t>
            </a:r>
            <a:r>
              <a:rPr lang="en-US" dirty="0" smtClean="0"/>
              <a:t>Human </a:t>
            </a:r>
            <a:r>
              <a:rPr lang="en-US" dirty="0" smtClean="0"/>
              <a:t>genome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85" y="2321552"/>
            <a:ext cx="8741726" cy="190754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9144000" cy="228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28700"/>
            <a:ext cx="8735785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Human reference genome (hg19)</a:t>
            </a:r>
          </a:p>
          <a:p>
            <a:pPr lvl="1"/>
            <a:r>
              <a:rPr lang="en-US" dirty="0" smtClean="0"/>
              <a:t>Motif scanning</a:t>
            </a:r>
          </a:p>
          <a:p>
            <a:pPr lvl="1"/>
            <a:r>
              <a:rPr lang="en-US" dirty="0" smtClean="0"/>
              <a:t>Locations </a:t>
            </a:r>
            <a:r>
              <a:rPr lang="en-US" dirty="0" smtClean="0"/>
              <a:t>of genes</a:t>
            </a:r>
          </a:p>
          <a:p>
            <a:r>
              <a:rPr lang="en-US" dirty="0" smtClean="0"/>
              <a:t>Chromatin accessibility data</a:t>
            </a:r>
          </a:p>
          <a:p>
            <a:pPr lvl="1"/>
            <a:r>
              <a:rPr lang="en-US" dirty="0" smtClean="0"/>
              <a:t>DNase-I hypersensitivity </a:t>
            </a:r>
            <a:r>
              <a:rPr lang="en-US" dirty="0" smtClean="0"/>
              <a:t>(DHS)</a:t>
            </a:r>
          </a:p>
          <a:p>
            <a:pPr lvl="1"/>
            <a:r>
              <a:rPr lang="en-US" dirty="0" smtClean="0"/>
              <a:t>DHS footprints for 512 JASPAR motifs</a:t>
            </a:r>
            <a:endParaRPr lang="en-US" dirty="0" smtClean="0"/>
          </a:p>
          <a:p>
            <a:r>
              <a:rPr lang="en-US" dirty="0" smtClean="0"/>
              <a:t>Gene expression data</a:t>
            </a:r>
          </a:p>
          <a:p>
            <a:pPr lvl="1"/>
            <a:r>
              <a:rPr lang="en-US" dirty="0" smtClean="0"/>
              <a:t>RNA-</a:t>
            </a:r>
            <a:r>
              <a:rPr lang="en-US" dirty="0" err="1" smtClean="0"/>
              <a:t>seq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76600" y="143867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97031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069771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559629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  <a:sym typeface="Wingdings"/>
              </a:rPr>
              <a:t>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4715275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60000"/>
                </a:solidFill>
                <a:sym typeface="Wingdings"/>
              </a:rPr>
              <a:t></a:t>
            </a:r>
            <a:endParaRPr lang="en-US" sz="4800" b="1" dirty="0">
              <a:solidFill>
                <a:srgbClr val="E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02" y="1355272"/>
            <a:ext cx="8911199" cy="3706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2933700"/>
            <a:ext cx="4953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0" y="3314700"/>
            <a:ext cx="5562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3684814"/>
            <a:ext cx="6172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4049485"/>
            <a:ext cx="7239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4381500"/>
            <a:ext cx="7239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76400" y="4762500"/>
            <a:ext cx="533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52500"/>
          </a:xfrm>
        </p:spPr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09700"/>
            <a:ext cx="88392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Probabilistic model</a:t>
            </a:r>
          </a:p>
          <a:p>
            <a:r>
              <a:rPr lang="en-US" dirty="0" smtClean="0"/>
              <a:t>Captures </a:t>
            </a:r>
            <a:r>
              <a:rPr lang="en-US" b="1" dirty="0" smtClean="0"/>
              <a:t>patterns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relationships </a:t>
            </a:r>
            <a:r>
              <a:rPr lang="en-US" dirty="0" smtClean="0"/>
              <a:t>in </a:t>
            </a:r>
            <a:r>
              <a:rPr lang="en-US" dirty="0" smtClean="0"/>
              <a:t>data </a:t>
            </a:r>
          </a:p>
          <a:p>
            <a:r>
              <a:rPr lang="en-US" dirty="0" smtClean="0"/>
              <a:t>Trained </a:t>
            </a:r>
            <a:r>
              <a:rPr lang="en-US" dirty="0" smtClean="0"/>
              <a:t>using Expectation </a:t>
            </a:r>
            <a:r>
              <a:rPr lang="en-US" dirty="0" err="1" smtClean="0"/>
              <a:t>Maximisation</a:t>
            </a:r>
            <a:endParaRPr lang="en-US" dirty="0" smtClean="0"/>
          </a:p>
          <a:p>
            <a:pPr lvl="1"/>
            <a:r>
              <a:rPr lang="en-US" dirty="0" smtClean="0"/>
              <a:t>An iterative method to find model parameters that best fit the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3712</TotalTime>
  <Words>363</Words>
  <Application>Microsoft Office PowerPoint</Application>
  <PresentationFormat>On-screen Show (16:10)</PresentationFormat>
  <Paragraphs>84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 Bayesian network approach</vt:lpstr>
      <vt:lpstr>Transcription factors (TFs)</vt:lpstr>
      <vt:lpstr>Chromatin immunoprecipitation followed by sequencing: ChIP-seq</vt:lpstr>
      <vt:lpstr>The Challenge</vt:lpstr>
      <vt:lpstr>Training data</vt:lpstr>
      <vt:lpstr>Training data</vt:lpstr>
      <vt:lpstr>Training data</vt:lpstr>
      <vt:lpstr>Training data</vt:lpstr>
      <vt:lpstr>Bayesian network</vt:lpstr>
      <vt:lpstr>Model</vt:lpstr>
      <vt:lpstr>Handling big data</vt:lpstr>
      <vt:lpstr>Results</vt:lpstr>
      <vt:lpstr>Moving Forward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Bayesian network approach</dc:title>
  <dc:creator>aesseb</dc:creator>
  <cp:lastModifiedBy>aesseb</cp:lastModifiedBy>
  <cp:revision>41</cp:revision>
  <dcterms:created xsi:type="dcterms:W3CDTF">2016-10-16T22:35:05Z</dcterms:created>
  <dcterms:modified xsi:type="dcterms:W3CDTF">2016-10-28T04:35:20Z</dcterms:modified>
</cp:coreProperties>
</file>